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98" r:id="rId3"/>
    <p:sldId id="326" r:id="rId4"/>
    <p:sldId id="327" r:id="rId5"/>
    <p:sldId id="328" r:id="rId6"/>
    <p:sldId id="331" r:id="rId7"/>
    <p:sldId id="329" r:id="rId8"/>
    <p:sldId id="257" r:id="rId9"/>
    <p:sldId id="258" r:id="rId10"/>
    <p:sldId id="284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87" r:id="rId20"/>
    <p:sldId id="297" r:id="rId21"/>
    <p:sldId id="268" r:id="rId22"/>
    <p:sldId id="286" r:id="rId23"/>
    <p:sldId id="269" r:id="rId24"/>
    <p:sldId id="270" r:id="rId25"/>
    <p:sldId id="271" r:id="rId26"/>
    <p:sldId id="272" r:id="rId27"/>
    <p:sldId id="273" r:id="rId28"/>
    <p:sldId id="275" r:id="rId29"/>
    <p:sldId id="276" r:id="rId30"/>
    <p:sldId id="299" r:id="rId31"/>
    <p:sldId id="277" r:id="rId32"/>
    <p:sldId id="278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1" r:id="rId41"/>
    <p:sldId id="312" r:id="rId42"/>
    <p:sldId id="313" r:id="rId43"/>
    <p:sldId id="314" r:id="rId44"/>
    <p:sldId id="322" r:id="rId45"/>
    <p:sldId id="315" r:id="rId46"/>
    <p:sldId id="316" r:id="rId47"/>
    <p:sldId id="317" r:id="rId48"/>
    <p:sldId id="318" r:id="rId49"/>
    <p:sldId id="323" r:id="rId50"/>
    <p:sldId id="333" r:id="rId51"/>
    <p:sldId id="319" r:id="rId52"/>
    <p:sldId id="320" r:id="rId53"/>
    <p:sldId id="321" r:id="rId5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3D9BA-D345-4768-A6CC-EA46F9ED6A83}" type="datetimeFigureOut">
              <a:rPr lang="sl-SI" smtClean="0"/>
              <a:t>9. 12. 2019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A5C88-F7DD-42C5-AF88-998237F72A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138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5C88-F7DD-42C5-AF88-998237F72AEC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1838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150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08A949F-2DC4-4768-893A-ECDBF67E48F4}" type="slidenum">
              <a:rPr lang="en-US" altLang="sl-SI"/>
              <a:pPr/>
              <a:t>36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09657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Označba mest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Označba mest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sl-SI" altLang="sl-SI" u="sng" smtClean="0">
                <a:latin typeface="Arial" panose="020B0604020202020204" pitchFamily="34" charset="0"/>
              </a:rPr>
              <a:t>r</a:t>
            </a:r>
            <a:r>
              <a:rPr lang="sl-SI" altLang="sl-SI" smtClean="0">
                <a:latin typeface="Arial" panose="020B0604020202020204" pitchFamily="34" charset="0"/>
              </a:rPr>
              <a:t>, slikopleskar-črkoslikar, </a:t>
            </a:r>
            <a:r>
              <a:rPr lang="sl-SI" altLang="sl-SI" u="sng" smtClean="0">
                <a:latin typeface="Arial" panose="020B0604020202020204" pitchFamily="34" charset="0"/>
              </a:rPr>
              <a:t>pečar, gozdar</a:t>
            </a:r>
            <a:r>
              <a:rPr lang="sl-SI" altLang="sl-SI" smtClean="0">
                <a:latin typeface="Arial" panose="020B0604020202020204" pitchFamily="34" charset="0"/>
              </a:rPr>
              <a:t>, dimnikar, steklar.</a:t>
            </a:r>
          </a:p>
          <a:p>
            <a:endParaRPr lang="sl-SI" altLang="sl-SI" smtClean="0">
              <a:latin typeface="Arial" panose="020B0604020202020204" pitchFamily="34" charset="0"/>
            </a:endParaRPr>
          </a:p>
        </p:txBody>
      </p:sp>
      <p:sp>
        <p:nvSpPr>
          <p:cNvPr id="78852" name="Označba mest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9D12FB-82B2-4850-B725-6FAC3FA9F483}" type="slidenum">
              <a:rPr lang="sl-SI" altLang="sl-SI" smtClean="0"/>
              <a:pPr/>
              <a:t>50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150372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9FC8-F977-413A-AA9C-10D3EAFAD57D}" type="datetimeFigureOut">
              <a:rPr lang="sl-SI" smtClean="0"/>
              <a:t>9. 12. 2019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5847-8FFE-4B98-ACE7-26DDC5DED7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353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9FC8-F977-413A-AA9C-10D3EAFAD57D}" type="datetimeFigureOut">
              <a:rPr lang="sl-SI" smtClean="0"/>
              <a:t>9. 12. 2019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5847-8FFE-4B98-ACE7-26DDC5DED7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318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9FC8-F977-413A-AA9C-10D3EAFAD57D}" type="datetimeFigureOut">
              <a:rPr lang="sl-SI" smtClean="0"/>
              <a:t>9. 12. 2019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5847-8FFE-4B98-ACE7-26DDC5DED7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570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9FC8-F977-413A-AA9C-10D3EAFAD57D}" type="datetimeFigureOut">
              <a:rPr lang="sl-SI" smtClean="0"/>
              <a:t>9. 12. 2019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5847-8FFE-4B98-ACE7-26DDC5DED7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167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9FC8-F977-413A-AA9C-10D3EAFAD57D}" type="datetimeFigureOut">
              <a:rPr lang="sl-SI" smtClean="0"/>
              <a:t>9. 12. 2019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5847-8FFE-4B98-ACE7-26DDC5DED7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580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9FC8-F977-413A-AA9C-10D3EAFAD57D}" type="datetimeFigureOut">
              <a:rPr lang="sl-SI" smtClean="0"/>
              <a:t>9. 12. 2019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5847-8FFE-4B98-ACE7-26DDC5DED7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550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9FC8-F977-413A-AA9C-10D3EAFAD57D}" type="datetimeFigureOut">
              <a:rPr lang="sl-SI" smtClean="0"/>
              <a:t>9. 12. 2019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5847-8FFE-4B98-ACE7-26DDC5DED7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31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9FC8-F977-413A-AA9C-10D3EAFAD57D}" type="datetimeFigureOut">
              <a:rPr lang="sl-SI" smtClean="0"/>
              <a:t>9. 12. 2019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5847-8FFE-4B98-ACE7-26DDC5DED7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466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9FC8-F977-413A-AA9C-10D3EAFAD57D}" type="datetimeFigureOut">
              <a:rPr lang="sl-SI" smtClean="0"/>
              <a:t>9. 12. 2019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5847-8FFE-4B98-ACE7-26DDC5DED7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003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9FC8-F977-413A-AA9C-10D3EAFAD57D}" type="datetimeFigureOut">
              <a:rPr lang="sl-SI" smtClean="0"/>
              <a:t>9. 12. 2019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5847-8FFE-4B98-ACE7-26DDC5DED7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880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9FC8-F977-413A-AA9C-10D3EAFAD57D}" type="datetimeFigureOut">
              <a:rPr lang="sl-SI" smtClean="0"/>
              <a:t>9. 12. 2019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5847-8FFE-4B98-ACE7-26DDC5DED7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552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49FC8-F977-413A-AA9C-10D3EAFAD57D}" type="datetimeFigureOut">
              <a:rPr lang="sl-SI" smtClean="0"/>
              <a:t>9. 12. 2019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95847-8FFE-4B98-ACE7-26DDC5DED7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440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s.gov.si/obvestila/obvestilo/rezultati-poklicnega-barometra-2019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lad-kadri.si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i/teme/vpis-v-srednjo-sol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i/teme/vpis-v-srednjo-sol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/>
              <a:t>ROKOVNIK ZA VPIS V </a:t>
            </a:r>
            <a:br>
              <a:rPr lang="sl-SI" b="1" dirty="0" smtClean="0"/>
            </a:br>
            <a:r>
              <a:rPr lang="sl-SI" b="1" dirty="0" smtClean="0"/>
              <a:t>SREDNJE ŠOLE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				RS, </a:t>
            </a:r>
            <a:r>
              <a:rPr lang="sl-SI" dirty="0"/>
              <a:t>9</a:t>
            </a:r>
            <a:r>
              <a:rPr lang="sl-SI" dirty="0" smtClean="0"/>
              <a:t>. 12. 2019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3222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830020"/>
              </p:ext>
            </p:extLst>
          </p:nvPr>
        </p:nvGraphicFramePr>
        <p:xfrm>
          <a:off x="179512" y="404665"/>
          <a:ext cx="8496944" cy="6088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2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0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1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Šolski  center Ljubljana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Aškerčeva c. 1</a:t>
                      </a:r>
                      <a:endParaRPr lang="sl-SI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27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Gimnazija Antona Aškerca</a:t>
                      </a:r>
                      <a:endParaRPr lang="sl-S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Gimnazija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56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270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Srednja lesarska šola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Obdelovalec lesa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Obdelovalec lesa</a:t>
                      </a:r>
                      <a:endParaRPr lang="sl-S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16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Mizar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Mizar 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78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Lesarski tehnik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Lesarski tehnik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56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8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8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Srednja strojna in kemijska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Strojni tehnik 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Strojni tehnik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112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9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šola</a:t>
                      </a:r>
                      <a:endParaRPr lang="sl-S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Kemijski tehnik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Kemijski tehnik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56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8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Tehnik varovanja</a:t>
                      </a:r>
                      <a:endParaRPr lang="sl-S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Tehnik varovanja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</a:t>
                      </a:r>
                      <a:endParaRPr lang="sl-SI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28</a:t>
                      </a:r>
                      <a:endParaRPr lang="sl-S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8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 </a:t>
                      </a:r>
                      <a:endParaRPr lang="sl-SI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58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24. in 25. </a:t>
            </a:r>
            <a:r>
              <a:rPr lang="sl-SI" dirty="0"/>
              <a:t>j</a:t>
            </a:r>
            <a:r>
              <a:rPr lang="sl-SI" dirty="0" smtClean="0"/>
              <a:t>anuar 2020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Sejem </a:t>
            </a:r>
            <a:r>
              <a:rPr lang="sl-SI" dirty="0" err="1" smtClean="0"/>
              <a:t>Informativa</a:t>
            </a:r>
            <a:r>
              <a:rPr lang="sl-SI" dirty="0" smtClean="0"/>
              <a:t> (sejem srednjih šol in fakultet na Gospodarskem razstavišču v LJ)</a:t>
            </a:r>
          </a:p>
        </p:txBody>
      </p:sp>
    </p:spTree>
    <p:extLst>
      <p:ext uri="{BB962C8B-B14F-4D97-AF65-F5344CB8AC3E}">
        <p14:creationId xmlns:p14="http://schemas.microsoft.com/office/powerpoint/2010/main" val="89031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3</a:t>
            </a:r>
            <a:r>
              <a:rPr lang="sl-SI" dirty="0" smtClean="0"/>
              <a:t>. </a:t>
            </a:r>
            <a:r>
              <a:rPr lang="sl-SI" dirty="0"/>
              <a:t>f</a:t>
            </a:r>
            <a:r>
              <a:rPr lang="sl-SI" dirty="0" smtClean="0"/>
              <a:t>ebruar 2020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Predvideno srečanje s starši (predstavitev razpisa za vpis + informacije, ki bodo svetovalnim delavcem posredovane naknadno)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6620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14. in 15. februar 2020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Informativni dan v srednjih šolah in v dijaških domovih: v petek ob 9.00 in 15.00; v soboto ob 9.00</a:t>
            </a:r>
          </a:p>
          <a:p>
            <a:r>
              <a:rPr lang="sl-SI" dirty="0" smtClean="0"/>
              <a:t>Če bo drugače, bo objavljeno v razpisu</a:t>
            </a:r>
          </a:p>
          <a:p>
            <a:r>
              <a:rPr lang="sl-SI" dirty="0" smtClean="0"/>
              <a:t>Pripravite se: vprašanja!</a:t>
            </a:r>
          </a:p>
          <a:p>
            <a:r>
              <a:rPr lang="sl-SI" dirty="0" smtClean="0"/>
              <a:t>Pojdite na informativni dan skupaj s svojim otrokom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3510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Do 4. marca 2020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Prijava za opravljanje preizkusa posebne nadarjenosti, znanja in spretnosti (</a:t>
            </a:r>
            <a:r>
              <a:rPr lang="sl-SI" b="1" dirty="0" smtClean="0"/>
              <a:t>zobotehnik, fotografski tehnik, tehnik oblikovanja, umetniška gimnazija – likovna, glasbena in plesna smer</a:t>
            </a:r>
            <a:r>
              <a:rPr lang="sl-SI" dirty="0" smtClean="0"/>
              <a:t>)</a:t>
            </a:r>
          </a:p>
          <a:p>
            <a:r>
              <a:rPr lang="sl-SI" dirty="0" smtClean="0"/>
              <a:t>Posredovanje dokazil o izpolnjevanju posebnih vpisnih pogojev za program športne gimnazije (</a:t>
            </a:r>
            <a:r>
              <a:rPr lang="sl-SI" b="1" dirty="0" smtClean="0"/>
              <a:t>zdravniško potrdilo, potrdilo nacionalne panožne zveze, potrdilo kluba, potrdilo Olimpijskega komiteja </a:t>
            </a:r>
            <a:r>
              <a:rPr lang="sl-SI" dirty="0" smtClean="0"/>
              <a:t>– če ga kandidat ima)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867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</a:t>
            </a:r>
            <a:r>
              <a:rPr lang="sl-SI" dirty="0" smtClean="0"/>
              <a:t>ed 11. in 21. marcem 2020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 smtClean="0"/>
              <a:t>Opravljanje preizkusov posebnih nadarjenosti, znanja in spretnosti (točen datum v razpisu oz. po pošti)</a:t>
            </a:r>
          </a:p>
          <a:p>
            <a:r>
              <a:rPr lang="sl-SI" dirty="0" smtClean="0"/>
              <a:t>Ugotavljanje izpolnjevanja vpisnih pogojev za program športne gimnazije </a:t>
            </a:r>
          </a:p>
          <a:p>
            <a:endParaRPr lang="sl-SI" b="1" u="sng" dirty="0"/>
          </a:p>
          <a:p>
            <a:pPr marL="0" indent="0">
              <a:buNone/>
            </a:pPr>
            <a:r>
              <a:rPr lang="sl-SI" b="1" u="sng" dirty="0" smtClean="0"/>
              <a:t>Status A</a:t>
            </a:r>
            <a:r>
              <a:rPr lang="sl-SI" b="1" dirty="0" smtClean="0"/>
              <a:t>: + 10 točk </a:t>
            </a:r>
            <a:r>
              <a:rPr lang="sl-SI" dirty="0" smtClean="0"/>
              <a:t>(člani državnih reprezentanc v olimpijskih športih, </a:t>
            </a:r>
            <a:r>
              <a:rPr lang="sl-SI" dirty="0" err="1" smtClean="0"/>
              <a:t>ind</a:t>
            </a:r>
            <a:r>
              <a:rPr lang="sl-SI" dirty="0" smtClean="0"/>
              <a:t>. športniki, ki na državnih prvenstvih iz olimpijskih športov dosežejo 1.-5. mesto)</a:t>
            </a:r>
          </a:p>
          <a:p>
            <a:pPr marL="0" indent="0">
              <a:buNone/>
            </a:pPr>
            <a:r>
              <a:rPr lang="sl-SI" b="1" u="sng" dirty="0" smtClean="0"/>
              <a:t>Status B</a:t>
            </a:r>
            <a:r>
              <a:rPr lang="sl-SI" b="1" dirty="0" smtClean="0"/>
              <a:t>: + 5 točk </a:t>
            </a:r>
            <a:r>
              <a:rPr lang="sl-SI" dirty="0" smtClean="0"/>
              <a:t>(člani drž. </a:t>
            </a:r>
            <a:r>
              <a:rPr lang="sl-SI" dirty="0"/>
              <a:t>r</a:t>
            </a:r>
            <a:r>
              <a:rPr lang="sl-SI" dirty="0" smtClean="0"/>
              <a:t>eprezentanc v </a:t>
            </a:r>
            <a:r>
              <a:rPr lang="sl-SI" dirty="0" err="1" smtClean="0"/>
              <a:t>neolimpijskih</a:t>
            </a:r>
            <a:r>
              <a:rPr lang="sl-SI" dirty="0" smtClean="0"/>
              <a:t> športih, 6.-10. mesto v olimpijskih športih, zelo perspektivni mladi športniki – </a:t>
            </a:r>
            <a:r>
              <a:rPr lang="sl-SI" dirty="0" err="1" smtClean="0"/>
              <a:t>nac</a:t>
            </a:r>
            <a:r>
              <a:rPr lang="sl-SI" dirty="0" smtClean="0"/>
              <a:t>. panožna športna zveza)</a:t>
            </a:r>
          </a:p>
          <a:p>
            <a:pPr marL="0" indent="0">
              <a:buNone/>
            </a:pPr>
            <a:r>
              <a:rPr lang="sl-SI" b="1" u="sng" dirty="0" smtClean="0"/>
              <a:t>Status C</a:t>
            </a:r>
            <a:r>
              <a:rPr lang="sl-SI" dirty="0" smtClean="0"/>
              <a:t>: redni treningi, tekmovanja v ligaškem sistemu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9404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 26. marca 2020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SŠ posredujejo kandidatom potrdila o opravljenih preizkusih posebne nadarjenosti, znanja in spretnosti</a:t>
            </a:r>
          </a:p>
          <a:p>
            <a:r>
              <a:rPr lang="sl-SI" dirty="0" smtClean="0"/>
              <a:t>Športne gimnazije posredujejo potrdilo o izpolnjevanju posebnih vpisnih pogojev</a:t>
            </a:r>
          </a:p>
          <a:p>
            <a:r>
              <a:rPr lang="sl-SI" b="1" dirty="0" smtClean="0"/>
              <a:t>Pozor</a:t>
            </a:r>
            <a:r>
              <a:rPr lang="sl-SI" dirty="0" smtClean="0"/>
              <a:t>: potrdilo o posebni nadarjenosti velja le na šoli, ki ga je izdala (izjema so športne gimnazije)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880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 2. aprila 2020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Rok za prijavo za vpis v 1. letnik SŠ</a:t>
            </a:r>
          </a:p>
          <a:p>
            <a:r>
              <a:rPr lang="sl-SI" dirty="0" smtClean="0"/>
              <a:t>Izpolnjevanje prijav v šoli po 20. marcu</a:t>
            </a:r>
          </a:p>
          <a:p>
            <a:r>
              <a:rPr lang="sl-SI" dirty="0" smtClean="0"/>
              <a:t>Priložiti dokazila za športne gimnazije (v primeru vpisa na drugo športno </a:t>
            </a:r>
            <a:r>
              <a:rPr lang="sl-SI" dirty="0" err="1" smtClean="0"/>
              <a:t>gim</a:t>
            </a:r>
            <a:r>
              <a:rPr lang="sl-SI" dirty="0" smtClean="0"/>
              <a:t>.), zdravniško potrdilo (rudar, geotehnik</a:t>
            </a:r>
            <a:r>
              <a:rPr lang="sl-SI" b="1" dirty="0" smtClean="0"/>
              <a:t>, umetniška gimnazija – glasbena in plesna smer</a:t>
            </a:r>
            <a:r>
              <a:rPr lang="sl-SI" dirty="0" smtClean="0"/>
              <a:t>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901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8</a:t>
            </a:r>
            <a:r>
              <a:rPr lang="sl-SI" dirty="0" smtClean="0"/>
              <a:t>. </a:t>
            </a:r>
            <a:r>
              <a:rPr lang="sl-SI" dirty="0"/>
              <a:t>a</a:t>
            </a:r>
            <a:r>
              <a:rPr lang="sl-SI" dirty="0" smtClean="0"/>
              <a:t>pril 2020 do 16.00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Objava številčnega stanja na internetu: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0070C0"/>
                </a:solidFill>
              </a:rPr>
              <a:t>Elektrotehniško-računalniška strokovna </a:t>
            </a:r>
            <a:r>
              <a:rPr lang="sl-SI" b="1" dirty="0">
                <a:solidFill>
                  <a:srgbClr val="0070C0"/>
                </a:solidFill>
              </a:rPr>
              <a:t>šola in </a:t>
            </a:r>
            <a:r>
              <a:rPr lang="sl-SI" b="1" dirty="0" smtClean="0">
                <a:solidFill>
                  <a:srgbClr val="0070C0"/>
                </a:solidFill>
              </a:rPr>
              <a:t>gimnazija Ljubljana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Vegova ulica 4</a:t>
            </a: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Elektrotehnik </a:t>
            </a:r>
            <a:r>
              <a:rPr lang="sl-SI" dirty="0" smtClean="0">
                <a:solidFill>
                  <a:srgbClr val="0070C0"/>
                </a:solidFill>
              </a:rPr>
              <a:t>			84 			66</a:t>
            </a: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Tehnik </a:t>
            </a:r>
            <a:r>
              <a:rPr lang="sl-SI" dirty="0" smtClean="0">
                <a:solidFill>
                  <a:srgbClr val="0070C0"/>
                </a:solidFill>
              </a:rPr>
              <a:t>računalništva 		112 			142</a:t>
            </a: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Tehniška gimnazija </a:t>
            </a:r>
            <a:r>
              <a:rPr lang="sl-SI" dirty="0" smtClean="0">
                <a:solidFill>
                  <a:srgbClr val="0070C0"/>
                </a:solidFill>
              </a:rPr>
              <a:t>		56 			50</a:t>
            </a:r>
            <a:endParaRPr lang="sl-S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04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53082"/>
            <a:ext cx="8229600" cy="1143000"/>
          </a:xfrm>
        </p:spPr>
        <p:txBody>
          <a:bodyPr>
            <a:noAutofit/>
          </a:bodyPr>
          <a:lstStyle/>
          <a:p>
            <a:r>
              <a:rPr lang="sl-SI" sz="3600" dirty="0" smtClean="0"/>
              <a:t>Gimnazija Vič – 272 prijav na 168 prostih mest </a:t>
            </a: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442944"/>
              </p:ext>
            </p:extLst>
          </p:nvPr>
        </p:nvGraphicFramePr>
        <p:xfrm>
          <a:off x="935065" y="1590562"/>
          <a:ext cx="7273869" cy="4545240"/>
        </p:xfrm>
        <a:graphic>
          <a:graphicData uri="http://schemas.openxmlformats.org/drawingml/2006/table">
            <a:tbl>
              <a:tblPr/>
              <a:tblGrid>
                <a:gridCol w="2424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283">
                <a:tc>
                  <a:txBody>
                    <a:bodyPr/>
                    <a:lstStyle/>
                    <a:p>
                      <a:r>
                        <a:rPr lang="sl-SI" sz="1600" dirty="0"/>
                        <a:t>št. točk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št. kandidatov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delna vsota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120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49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49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119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36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85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118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27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112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 dirty="0"/>
                        <a:t>117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24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136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25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b="1" dirty="0" smtClean="0"/>
                        <a:t>161 (151. še</a:t>
                      </a:r>
                      <a:r>
                        <a:rPr lang="sl-SI" sz="1600" b="1" baseline="0" dirty="0" smtClean="0"/>
                        <a:t> v 1. krogu ?)</a:t>
                      </a:r>
                      <a:endParaRPr lang="sl-SI" sz="1600" b="1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115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13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174             </a:t>
                      </a:r>
                      <a:r>
                        <a:rPr lang="sl-SI" sz="1600" b="1" dirty="0" smtClean="0"/>
                        <a:t>(+točke 9.r.)</a:t>
                      </a:r>
                      <a:endParaRPr lang="sl-SI" sz="1600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114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7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181             (+NPZ)</a:t>
                      </a:r>
                      <a:endParaRPr lang="sl-SI" sz="1600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 dirty="0"/>
                        <a:t>113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5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186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188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111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3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191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110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3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194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manj od 110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196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Skupaj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196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196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35038" y="1396082"/>
            <a:ext cx="344966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altLang="sl-SI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sl-SI" alt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 descr="Vič ima č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2613025"/>
            <a:ext cx="9239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41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 Z UČENCI?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Lani in letos razgovori na osnovi vprašalnika in rezultatov programa Kam in kako, pogovori s starši, tema poklici pri predmetu DKE, obisk </a:t>
            </a:r>
            <a:r>
              <a:rPr lang="sl-SI" dirty="0" err="1" smtClean="0"/>
              <a:t>Informative</a:t>
            </a:r>
            <a:r>
              <a:rPr lang="sl-SI" dirty="0" smtClean="0"/>
              <a:t>, obisk </a:t>
            </a:r>
            <a:r>
              <a:rPr lang="sl-SI" dirty="0"/>
              <a:t>bivših učencev</a:t>
            </a:r>
            <a:r>
              <a:rPr lang="sl-SI" dirty="0" smtClean="0"/>
              <a:t>, obisk </a:t>
            </a:r>
            <a:r>
              <a:rPr lang="sl-SI" dirty="0" err="1" smtClean="0"/>
              <a:t>dnevov</a:t>
            </a:r>
            <a:r>
              <a:rPr lang="sl-SI" dirty="0" smtClean="0"/>
              <a:t> odprtih vrat SŠ in informativnih dni</a:t>
            </a:r>
          </a:p>
          <a:p>
            <a:r>
              <a:rPr lang="sl-SI" dirty="0" smtClean="0"/>
              <a:t>Uporaba spletne strani OŠ AMS</a:t>
            </a:r>
          </a:p>
          <a:p>
            <a:r>
              <a:rPr lang="sl-SI" dirty="0" smtClean="0"/>
              <a:t>LASTNA AKTIVNOST!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898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KDAJ NI OMEJITVE …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dirty="0" smtClean="0"/>
              <a:t>Primeri:</a:t>
            </a:r>
          </a:p>
          <a:p>
            <a:r>
              <a:rPr lang="sl-SI" dirty="0" smtClean="0"/>
              <a:t>Na 56 mest vpisanih 58 učencev </a:t>
            </a:r>
            <a:r>
              <a:rPr lang="sl-SI" dirty="0" smtClean="0">
                <a:sym typeface="Wingdings" panose="05000000000000000000" pitchFamily="2" charset="2"/>
              </a:rPr>
              <a:t> SŠ gre lahko v omejitev, lahko pa poveča obseg vpisa za nekaj mest (zaprosi na MIZŠ) in vpiše vse v 1. krogu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Na 56 mest vpisanih 56 učencev – vse vpišejo v 1. krogu in NE vpisujejo v 2. krogu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Na 56 mest vpisanih 50 učencev – vse vpišejo v 1. krogu, v 2. se lahko vpišejo tisti, ki niso bili sprejeti na želene programe</a:t>
            </a:r>
          </a:p>
        </p:txBody>
      </p:sp>
    </p:spTree>
    <p:extLst>
      <p:ext uri="{BB962C8B-B14F-4D97-AF65-F5344CB8AC3E}">
        <p14:creationId xmlns:p14="http://schemas.microsoft.com/office/powerpoint/2010/main" val="212457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17. </a:t>
            </a:r>
            <a:r>
              <a:rPr lang="sl-SI" dirty="0"/>
              <a:t>a</a:t>
            </a:r>
            <a:r>
              <a:rPr lang="sl-SI" dirty="0" smtClean="0"/>
              <a:t>pril 2020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Javna objava sprememb obsega vpisa in stanja prijav za vpis v SŠ:</a:t>
            </a:r>
          </a:p>
          <a:p>
            <a:pPr>
              <a:buFontTx/>
              <a:buChar char="-"/>
            </a:pPr>
            <a:r>
              <a:rPr lang="sl-SI" dirty="0" smtClean="0"/>
              <a:t>zmanjšan obseg</a:t>
            </a:r>
          </a:p>
          <a:p>
            <a:pPr>
              <a:buFontTx/>
              <a:buChar char="-"/>
            </a:pPr>
            <a:r>
              <a:rPr lang="sl-SI" dirty="0"/>
              <a:t>u</a:t>
            </a:r>
            <a:r>
              <a:rPr lang="sl-SI" dirty="0" smtClean="0"/>
              <a:t>kinitev programa</a:t>
            </a:r>
          </a:p>
        </p:txBody>
      </p:sp>
    </p:spTree>
    <p:extLst>
      <p:ext uri="{BB962C8B-B14F-4D97-AF65-F5344CB8AC3E}">
        <p14:creationId xmlns:p14="http://schemas.microsoft.com/office/powerpoint/2010/main" val="355541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 23. aprila 2020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Možni prenosi prijav za vpis na druge SŠ, svetovanje o prenosu (svetovalni delavki OŠ in SŠ)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7250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 22. maja 2020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Razglas o </a:t>
            </a:r>
            <a:r>
              <a:rPr lang="sl-SI" b="1" dirty="0" smtClean="0"/>
              <a:t>omejitvah</a:t>
            </a:r>
            <a:r>
              <a:rPr lang="sl-SI" dirty="0" smtClean="0"/>
              <a:t> in spremembah obsega razpisanih mest v SŠ:</a:t>
            </a:r>
          </a:p>
          <a:p>
            <a:pPr>
              <a:buFontTx/>
              <a:buChar char="-"/>
            </a:pPr>
            <a:r>
              <a:rPr lang="sl-SI" dirty="0"/>
              <a:t>p</a:t>
            </a:r>
            <a:r>
              <a:rPr lang="sl-SI" dirty="0" smtClean="0"/>
              <a:t>ovečanje mest</a:t>
            </a:r>
          </a:p>
        </p:txBody>
      </p:sp>
    </p:spTree>
    <p:extLst>
      <p:ext uri="{BB962C8B-B14F-4D97-AF65-F5344CB8AC3E}">
        <p14:creationId xmlns:p14="http://schemas.microsoft.com/office/powerpoint/2010/main" val="82107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 27. maja 2020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Obveščanje prijavljenih kandidatov o omejitvah vpisa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22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15. </a:t>
            </a:r>
            <a:r>
              <a:rPr lang="sl-SI" dirty="0"/>
              <a:t>j</a:t>
            </a:r>
            <a:r>
              <a:rPr lang="sl-SI" dirty="0" smtClean="0"/>
              <a:t>unij 2020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Razdelitev zaključnih spričeval učencem 9. razreda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8162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Med 16. in </a:t>
            </a:r>
            <a:r>
              <a:rPr lang="sl-SI" dirty="0"/>
              <a:t>1</a:t>
            </a:r>
            <a:r>
              <a:rPr lang="sl-SI" dirty="0" smtClean="0"/>
              <a:t>9. junijem 2020 </a:t>
            </a:r>
            <a:br>
              <a:rPr lang="sl-SI" dirty="0" smtClean="0"/>
            </a:br>
            <a:r>
              <a:rPr lang="sl-SI" dirty="0" smtClean="0"/>
              <a:t>(19. 6. - do 14.00)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Vpis (1. krog) – učenci prinesejo spričevala na SŠ, kamor so dali prijavo</a:t>
            </a:r>
          </a:p>
          <a:p>
            <a:r>
              <a:rPr lang="sl-SI" dirty="0" smtClean="0"/>
              <a:t>V tem času se še ne ve, ali so sprejeti (na programih, kjer je omejitev vpisa)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549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19. </a:t>
            </a:r>
            <a:r>
              <a:rPr lang="sl-SI" dirty="0"/>
              <a:t>j</a:t>
            </a:r>
            <a:r>
              <a:rPr lang="sl-SI" dirty="0" smtClean="0"/>
              <a:t>unij 2020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Obveščanje neuspešnih kandidatov po pošti</a:t>
            </a:r>
          </a:p>
          <a:p>
            <a:r>
              <a:rPr lang="sl-SI" dirty="0" smtClean="0"/>
              <a:t>Objava rezultatov 1. kroga na spletni strani MIZŠ – do 16.00</a:t>
            </a:r>
          </a:p>
          <a:p>
            <a:r>
              <a:rPr lang="sl-SI" dirty="0" smtClean="0"/>
              <a:t>1. krog – 90% prostih mest</a:t>
            </a:r>
          </a:p>
          <a:p>
            <a:r>
              <a:rPr lang="sl-SI" dirty="0" smtClean="0"/>
              <a:t>Učenci s popravnimi izpiti – izpadejo iz prvega kroga</a:t>
            </a:r>
          </a:p>
          <a:p>
            <a:endParaRPr lang="sl-SI" dirty="0" smtClean="0"/>
          </a:p>
          <a:p>
            <a:pPr marL="0" indent="0">
              <a:buNone/>
            </a:pPr>
            <a:r>
              <a:rPr lang="sl-SI" b="1" i="1" dirty="0">
                <a:solidFill>
                  <a:srgbClr val="0070C0"/>
                </a:solidFill>
              </a:rPr>
              <a:t>Srednja zdravstvena šola Ljubljana</a:t>
            </a:r>
            <a:r>
              <a:rPr lang="sl-SI" i="1" dirty="0">
                <a:solidFill>
                  <a:srgbClr val="0070C0"/>
                </a:solidFill>
              </a:rPr>
              <a:t>:</a:t>
            </a:r>
          </a:p>
          <a:p>
            <a:pPr marL="0" lvl="0" indent="0">
              <a:buNone/>
            </a:pPr>
            <a:r>
              <a:rPr lang="sl-SI" i="1" dirty="0">
                <a:solidFill>
                  <a:srgbClr val="0070C0"/>
                </a:solidFill>
              </a:rPr>
              <a:t>program Bolničar – negovalec: točke iz ocen </a:t>
            </a:r>
            <a:r>
              <a:rPr lang="sl-SI" b="1" i="1" dirty="0">
                <a:solidFill>
                  <a:srgbClr val="0070C0"/>
                </a:solidFill>
              </a:rPr>
              <a:t>100,</a:t>
            </a:r>
            <a:endParaRPr lang="sl-SI" i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sl-SI" i="1" dirty="0">
                <a:solidFill>
                  <a:srgbClr val="0070C0"/>
                </a:solidFill>
              </a:rPr>
              <a:t>program Zdravstvena nega:  točke iz ocen </a:t>
            </a:r>
            <a:r>
              <a:rPr lang="sl-SI" b="1" i="1" dirty="0">
                <a:solidFill>
                  <a:srgbClr val="0070C0"/>
                </a:solidFill>
              </a:rPr>
              <a:t>119.</a:t>
            </a:r>
            <a:r>
              <a:rPr lang="sl-SI" i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572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 24. junija 2020 (do 15.00)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Prijava neizbranih kandidatov iz 1. kroga v SŠ (2. krog)</a:t>
            </a:r>
          </a:p>
          <a:p>
            <a:pPr marL="457200" indent="-457200">
              <a:buAutoNum type="arabicPeriod"/>
            </a:pPr>
            <a:r>
              <a:rPr lang="sl-SI" sz="2400" dirty="0" smtClean="0">
                <a:solidFill>
                  <a:srgbClr val="0070C0"/>
                </a:solidFill>
              </a:rPr>
              <a:t>mesto</a:t>
            </a:r>
            <a:r>
              <a:rPr lang="sl-SI" sz="2400" dirty="0">
                <a:solidFill>
                  <a:srgbClr val="0070C0"/>
                </a:solidFill>
              </a:rPr>
              <a:t>: zdravstvena nega LJ, </a:t>
            </a:r>
            <a:endParaRPr lang="sl-SI" sz="2400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sl-SI" sz="2400" dirty="0" smtClean="0">
                <a:solidFill>
                  <a:srgbClr val="0070C0"/>
                </a:solidFill>
              </a:rPr>
              <a:t>mesto</a:t>
            </a:r>
            <a:r>
              <a:rPr lang="sl-SI" sz="2400" dirty="0">
                <a:solidFill>
                  <a:srgbClr val="0070C0"/>
                </a:solidFill>
              </a:rPr>
              <a:t>: bolničar – negovalec LJ, </a:t>
            </a:r>
            <a:endParaRPr lang="sl-SI" sz="2400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sl-SI" sz="2400" dirty="0" smtClean="0">
                <a:solidFill>
                  <a:srgbClr val="0070C0"/>
                </a:solidFill>
              </a:rPr>
              <a:t>mesto</a:t>
            </a:r>
            <a:r>
              <a:rPr lang="sl-SI" sz="2400" dirty="0">
                <a:solidFill>
                  <a:srgbClr val="0070C0"/>
                </a:solidFill>
              </a:rPr>
              <a:t>: zdravstvena nega NM, </a:t>
            </a:r>
            <a:endParaRPr lang="sl-SI" sz="2400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sl-SI" sz="2400" dirty="0" smtClean="0">
                <a:solidFill>
                  <a:srgbClr val="0070C0"/>
                </a:solidFill>
              </a:rPr>
              <a:t>mesto</a:t>
            </a:r>
            <a:r>
              <a:rPr lang="sl-SI" sz="2400" dirty="0">
                <a:solidFill>
                  <a:srgbClr val="0070C0"/>
                </a:solidFill>
              </a:rPr>
              <a:t>: … </a:t>
            </a:r>
            <a:endParaRPr lang="sl-SI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sz="2400" dirty="0" smtClean="0">
                <a:solidFill>
                  <a:srgbClr val="0070C0"/>
                </a:solidFill>
              </a:rPr>
              <a:t>10</a:t>
            </a:r>
            <a:r>
              <a:rPr lang="sl-SI" sz="2400" dirty="0">
                <a:solidFill>
                  <a:srgbClr val="0070C0"/>
                </a:solidFill>
              </a:rPr>
              <a:t>. mesto: …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790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29. </a:t>
            </a:r>
            <a:r>
              <a:rPr lang="sl-SI" dirty="0"/>
              <a:t>j</a:t>
            </a:r>
            <a:r>
              <a:rPr lang="sl-SI" dirty="0" smtClean="0"/>
              <a:t>unij 2020 do 15.00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Objava rezultatov (točke) v 2. krogu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766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dirty="0" smtClean="0"/>
              <a:t>Primanjkljaj poklicev (</a:t>
            </a:r>
            <a:r>
              <a:rPr lang="sl-SI" sz="3600" dirty="0"/>
              <a:t>Poklicni barometer 2019, </a:t>
            </a:r>
            <a:r>
              <a:rPr lang="sl-SI" sz="1600" dirty="0">
                <a:hlinkClick r:id="rId2"/>
              </a:rPr>
              <a:t>https://</a:t>
            </a:r>
            <a:r>
              <a:rPr lang="sl-SI" sz="1600" dirty="0" smtClean="0">
                <a:hlinkClick r:id="rId2"/>
              </a:rPr>
              <a:t>www.ess.gov.si/obvestila/obvestilo/rezultati-poklicnega-barometra-2019</a:t>
            </a:r>
            <a:r>
              <a:rPr lang="sl-SI" sz="1600" dirty="0" smtClean="0"/>
              <a:t> </a:t>
            </a:r>
            <a:endParaRPr lang="sl-SI" sz="1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6883100" y="-94565"/>
            <a:ext cx="407646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800" b="0" i="0" u="none" strike="noStrike" cap="none" normalizeH="0" baseline="0" smtClean="0">
                <a:ln>
                  <a:noFill/>
                </a:ln>
                <a:solidFill>
                  <a:srgbClr val="2D2D2D"/>
                </a:solidFill>
                <a:effectLst/>
                <a:latin typeface="Ubuntu"/>
              </a:rPr>
              <a:t>PRIMANJKLJAJ</a:t>
            </a:r>
            <a:endParaRPr kumimoji="0" lang="sl-SI" altLang="sl-SI" sz="900" b="0" i="0" u="none" strike="noStrike" cap="none" normalizeH="0" baseline="0" smtClean="0">
              <a:ln>
                <a:noFill/>
              </a:ln>
              <a:solidFill>
                <a:srgbClr val="2D2D2D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značba mesta vsebine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000" dirty="0" smtClean="0"/>
              <a:t>Govorni terapevti, bolničarji negovalci, farmacevti, fizioterapevti, psihologi, zdravniki specialisti, zobozdravniki, zdravstvena in socialna oskrba</a:t>
            </a:r>
          </a:p>
          <a:p>
            <a:r>
              <a:rPr lang="sl-SI" sz="2000" dirty="0"/>
              <a:t>Frizerji</a:t>
            </a:r>
          </a:p>
          <a:p>
            <a:r>
              <a:rPr lang="sl-SI" sz="2000" dirty="0"/>
              <a:t>Kuharji, hotelski receptorji, mesarji, natakarji, peki, slaščičarji, pripravljavci hitre </a:t>
            </a:r>
            <a:r>
              <a:rPr lang="sl-SI" sz="2000" dirty="0" smtClean="0"/>
              <a:t>hrane</a:t>
            </a:r>
          </a:p>
          <a:p>
            <a:r>
              <a:rPr lang="sl-SI" sz="2000" dirty="0" smtClean="0"/>
              <a:t>Betonerji, zidarji, gradbeni nadzorniki, inženirji gradbeništva, izolaterji, kleparji, krovci, monterji in serviserji vodovodnih, plinskih inštalacij, pleskarji, polagalci podov, izvajalci </a:t>
            </a:r>
            <a:r>
              <a:rPr lang="sl-SI" sz="2000" dirty="0" err="1" smtClean="0"/>
              <a:t>suhomontažne</a:t>
            </a:r>
            <a:r>
              <a:rPr lang="sl-SI" sz="2000" dirty="0" smtClean="0"/>
              <a:t> gradnje, tehniki za geodezijo</a:t>
            </a:r>
          </a:p>
          <a:p>
            <a:r>
              <a:rPr lang="sl-SI" sz="2000" dirty="0" smtClean="0"/>
              <a:t>Čistilci</a:t>
            </a:r>
          </a:p>
          <a:p>
            <a:r>
              <a:rPr lang="sl-SI" sz="2000" dirty="0" smtClean="0"/>
              <a:t>Elektroinštalaterji, elektromehaniki, inženirji elektrotehnike, monterji in serviserji klimatskih naprav</a:t>
            </a:r>
          </a:p>
          <a:p>
            <a:r>
              <a:rPr lang="sl-SI" sz="2000" dirty="0" smtClean="0"/>
              <a:t>Gasilci</a:t>
            </a:r>
          </a:p>
          <a:p>
            <a:r>
              <a:rPr lang="sl-SI" sz="2000" dirty="0" smtClean="0"/>
              <a:t>gozdarji </a:t>
            </a:r>
          </a:p>
        </p:txBody>
      </p:sp>
    </p:spTree>
    <p:extLst>
      <p:ext uri="{BB962C8B-B14F-4D97-AF65-F5344CB8AC3E}">
        <p14:creationId xmlns:p14="http://schemas.microsoft.com/office/powerpoint/2010/main" val="14050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 30. junija 2020 (do 14.00)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Vpis kandidatov, ki so bili uspešni v 2. krogu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822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</a:t>
            </a:r>
            <a:r>
              <a:rPr lang="sl-SI" dirty="0" smtClean="0"/>
              <a:t>. julij 2020 (do 15.00)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Objava prostih mest na spletni strani MIZŠ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505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 31. avgusta 2020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Vpis na SŠ, kjer imajo še prosta mesta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737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Štipendije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>
                <a:hlinkClick r:id="rId2"/>
              </a:rPr>
              <a:t>www.sklad</a:t>
            </a:r>
            <a:r>
              <a:rPr lang="sl-SI" dirty="0" smtClean="0">
                <a:hlinkClick r:id="rId2"/>
              </a:rPr>
              <a:t>-</a:t>
            </a:r>
            <a:r>
              <a:rPr lang="sl-SI" dirty="0" err="1" smtClean="0">
                <a:hlinkClick r:id="rId2"/>
              </a:rPr>
              <a:t>kadri.si</a:t>
            </a:r>
            <a:r>
              <a:rPr lang="sl-SI" dirty="0" smtClean="0"/>
              <a:t> </a:t>
            </a:r>
          </a:p>
          <a:p>
            <a:r>
              <a:rPr lang="sl-SI" dirty="0" smtClean="0"/>
              <a:t>Zoisova</a:t>
            </a:r>
          </a:p>
          <a:p>
            <a:r>
              <a:rPr lang="sl-SI" dirty="0" smtClean="0"/>
              <a:t>Državna (CSD)</a:t>
            </a:r>
          </a:p>
          <a:p>
            <a:r>
              <a:rPr lang="sl-SI" dirty="0" smtClean="0"/>
              <a:t>Kadrovske</a:t>
            </a:r>
          </a:p>
          <a:p>
            <a:r>
              <a:rPr lang="sl-SI" dirty="0" smtClean="0"/>
              <a:t>Ad </a:t>
            </a:r>
            <a:r>
              <a:rPr lang="sl-SI" dirty="0" err="1" smtClean="0"/>
              <a:t>futura</a:t>
            </a:r>
            <a:endParaRPr lang="sl-SI" dirty="0" smtClean="0"/>
          </a:p>
          <a:p>
            <a:r>
              <a:rPr lang="sl-SI" dirty="0" smtClean="0"/>
              <a:t>Štipendije za deficitarne poklice</a:t>
            </a:r>
          </a:p>
        </p:txBody>
      </p:sp>
    </p:spTree>
    <p:extLst>
      <p:ext uri="{BB962C8B-B14F-4D97-AF65-F5344CB8AC3E}">
        <p14:creationId xmlns:p14="http://schemas.microsoft.com/office/powerpoint/2010/main" val="409765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 b="0" smtClean="0">
                <a:solidFill>
                  <a:schemeClr val="tx1"/>
                </a:solidFill>
              </a:rPr>
              <a:t>Možnosti sestavljanja štipendij</a:t>
            </a:r>
          </a:p>
        </p:txBody>
      </p:sp>
      <p:sp>
        <p:nvSpPr>
          <p:cNvPr id="17411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sl-SI" altLang="sl-SI" sz="2400" dirty="0" smtClean="0"/>
              <a:t>Kadrovska štipendija in štipendija za deficitarne poklice </a:t>
            </a:r>
            <a:r>
              <a:rPr lang="sl-SI" altLang="sl-SI" sz="2400" b="1" dirty="0" smtClean="0"/>
              <a:t>se ne smeta združevati.</a:t>
            </a:r>
          </a:p>
          <a:p>
            <a:pPr marL="514350" indent="-514350">
              <a:buFontTx/>
              <a:buAutoNum type="arabicPeriod"/>
            </a:pPr>
            <a:r>
              <a:rPr lang="sl-SI" altLang="sl-SI" sz="2400" dirty="0" smtClean="0"/>
              <a:t>Zoisova in državna štipendija </a:t>
            </a:r>
            <a:r>
              <a:rPr lang="sl-SI" altLang="sl-SI" sz="2400" b="1" dirty="0" smtClean="0"/>
              <a:t>se ne združujeta</a:t>
            </a:r>
            <a:r>
              <a:rPr lang="sl-SI" altLang="sl-SI" sz="2400" dirty="0" smtClean="0"/>
              <a:t>.</a:t>
            </a:r>
          </a:p>
          <a:p>
            <a:pPr marL="514350" indent="-514350">
              <a:buFontTx/>
              <a:buAutoNum type="arabicPeriod"/>
            </a:pPr>
            <a:r>
              <a:rPr lang="sl-SI" altLang="sl-SI" sz="2400" dirty="0" smtClean="0"/>
              <a:t>Ad </a:t>
            </a:r>
            <a:r>
              <a:rPr lang="sl-SI" altLang="sl-SI" sz="2400" dirty="0" err="1" smtClean="0"/>
              <a:t>futura</a:t>
            </a:r>
            <a:r>
              <a:rPr lang="sl-SI" altLang="sl-SI" sz="2400" dirty="0" smtClean="0"/>
              <a:t> štipendija za izobraževanje </a:t>
            </a:r>
            <a:r>
              <a:rPr lang="sl-SI" altLang="sl-SI" sz="2400" b="1" dirty="0" smtClean="0"/>
              <a:t>se ne združuje z nobeno</a:t>
            </a:r>
            <a:r>
              <a:rPr lang="sl-SI" altLang="sl-SI" sz="2400" dirty="0" smtClean="0"/>
              <a:t> štipendijo.</a:t>
            </a:r>
          </a:p>
          <a:p>
            <a:pPr marL="514350" indent="-514350">
              <a:buFontTx/>
              <a:buAutoNum type="arabicPeriod"/>
            </a:pPr>
            <a:r>
              <a:rPr lang="sl-SI" altLang="sl-SI" sz="2400" dirty="0" smtClean="0"/>
              <a:t>Kadrovska štipendija ali štipendija za deficitarne poklice </a:t>
            </a:r>
            <a:r>
              <a:rPr lang="sl-SI" altLang="sl-SI" sz="2400" b="1" dirty="0" smtClean="0"/>
              <a:t>je združljiva </a:t>
            </a:r>
            <a:r>
              <a:rPr lang="sl-SI" altLang="sl-SI" sz="2400" dirty="0" smtClean="0"/>
              <a:t>z državno ali Zoisovo štipendijo ali štipendijo za Slovence v zamejstvu in po svetu. </a:t>
            </a:r>
          </a:p>
          <a:p>
            <a:pPr marL="514350" indent="-514350">
              <a:buFontTx/>
              <a:buAutoNum type="arabicPeriod"/>
            </a:pPr>
            <a:r>
              <a:rPr lang="sl-SI" altLang="sl-SI" sz="2400" dirty="0" smtClean="0"/>
              <a:t>Štipendija Ad </a:t>
            </a:r>
            <a:r>
              <a:rPr lang="sl-SI" altLang="sl-SI" sz="2400" dirty="0" err="1" smtClean="0"/>
              <a:t>futura</a:t>
            </a:r>
            <a:r>
              <a:rPr lang="sl-SI" altLang="sl-SI" sz="2400" dirty="0" smtClean="0"/>
              <a:t> za študijske obiske in za sodelovanje na tekmovanjih iz znanja in raziskovanja</a:t>
            </a:r>
            <a:r>
              <a:rPr lang="sl-SI" altLang="sl-SI" sz="2400" b="1" dirty="0" smtClean="0"/>
              <a:t> je združljiva</a:t>
            </a:r>
            <a:r>
              <a:rPr lang="sl-SI" altLang="sl-SI" sz="2400" dirty="0" smtClean="0"/>
              <a:t> z vsemi štipendijami.</a:t>
            </a:r>
          </a:p>
        </p:txBody>
      </p:sp>
    </p:spTree>
    <p:extLst>
      <p:ext uri="{BB962C8B-B14F-4D97-AF65-F5344CB8AC3E}">
        <p14:creationId xmlns:p14="http://schemas.microsoft.com/office/powerpoint/2010/main" val="424664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219200"/>
          </a:xfrm>
        </p:spPr>
        <p:txBody>
          <a:bodyPr/>
          <a:lstStyle/>
          <a:p>
            <a:r>
              <a:rPr lang="sl-SI" altLang="sl-SI" sz="3200" b="0" smtClean="0">
                <a:solidFill>
                  <a:schemeClr val="tx1"/>
                </a:solidFill>
              </a:rPr>
              <a:t>Upravičenci do štipendij </a:t>
            </a:r>
          </a:p>
        </p:txBody>
      </p:sp>
      <p:sp>
        <p:nvSpPr>
          <p:cNvPr id="18435" name="Ograda vsebine 2"/>
          <p:cNvSpPr>
            <a:spLocks noGrp="1"/>
          </p:cNvSpPr>
          <p:nvPr>
            <p:ph idx="1"/>
          </p:nvPr>
        </p:nvSpPr>
        <p:spPr>
          <a:xfrm>
            <a:off x="533400" y="1214438"/>
            <a:ext cx="8229600" cy="5286375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sl-SI" altLang="sl-SI" sz="2200" b="1" smtClean="0"/>
              <a:t>Državna štipendija:</a:t>
            </a:r>
          </a:p>
          <a:p>
            <a:pPr marL="457200" indent="-457200">
              <a:buFontTx/>
              <a:buAutoNum type="arabicPeriod"/>
            </a:pPr>
            <a:r>
              <a:rPr lang="sl-SI" altLang="sl-SI" sz="2200" b="1" smtClean="0"/>
              <a:t>državljani Republike Slovenije</a:t>
            </a:r>
            <a:r>
              <a:rPr lang="sl-SI" altLang="sl-SI" sz="2200" smtClean="0"/>
              <a:t> s prebivališčem v RS ;</a:t>
            </a:r>
          </a:p>
          <a:p>
            <a:pPr marL="457200" indent="-457200">
              <a:buFontTx/>
              <a:buNone/>
            </a:pPr>
            <a:r>
              <a:rPr lang="sl-SI" altLang="sl-SI" sz="2200" b="1" smtClean="0"/>
              <a:t>Vse druge vrste štipendij:</a:t>
            </a:r>
          </a:p>
          <a:p>
            <a:pPr marL="457200" indent="-457200">
              <a:buFontTx/>
              <a:buAutoNum type="arabicPeriod"/>
            </a:pPr>
            <a:r>
              <a:rPr lang="sl-SI" altLang="sl-SI" sz="2200" b="1" smtClean="0"/>
              <a:t>državljani Republike Slovenije</a:t>
            </a:r>
            <a:r>
              <a:rPr lang="sl-SI" altLang="sl-SI" sz="2200" smtClean="0"/>
              <a:t> s prebivališčem v RS, ki so pripadniki avtohtone italijanske ali madžarske narodne skupnosti;</a:t>
            </a:r>
          </a:p>
          <a:p>
            <a:pPr marL="457200" indent="-457200">
              <a:buFontTx/>
              <a:buAutoNum type="arabicPeriod"/>
            </a:pPr>
            <a:r>
              <a:rPr lang="sl-SI" altLang="sl-SI" sz="2200" b="1" smtClean="0"/>
              <a:t>državljani držav članic Evropske unije</a:t>
            </a:r>
            <a:r>
              <a:rPr lang="sl-SI" altLang="sl-SI" sz="2200" smtClean="0"/>
              <a:t>, če:</a:t>
            </a:r>
          </a:p>
          <a:p>
            <a:pPr marL="857250" lvl="1" indent="-457200"/>
            <a:r>
              <a:rPr lang="sl-SI" altLang="sl-SI" sz="2200" smtClean="0"/>
              <a:t>izkažejo vsaj </a:t>
            </a:r>
            <a:r>
              <a:rPr lang="sl-SI" altLang="sl-SI" sz="2200" b="1" smtClean="0"/>
              <a:t>petletno neprekinjeno prebivanje</a:t>
            </a:r>
            <a:r>
              <a:rPr lang="sl-SI" altLang="sl-SI" sz="2200" smtClean="0"/>
              <a:t> v RS neposredno pred rokom za prijavo na javni razpis;</a:t>
            </a:r>
          </a:p>
          <a:p>
            <a:pPr marL="857250" lvl="1" indent="-457200"/>
            <a:r>
              <a:rPr lang="sl-SI" altLang="sl-SI" sz="2200" smtClean="0"/>
              <a:t>imajo v RS status </a:t>
            </a:r>
            <a:r>
              <a:rPr lang="sl-SI" altLang="sl-SI" sz="2200" b="1" smtClean="0"/>
              <a:t>delavca migranta ali obmejnega delavca</a:t>
            </a:r>
            <a:r>
              <a:rPr lang="sl-SI" altLang="sl-SI" sz="2200" smtClean="0"/>
              <a:t> in so zaposleni ali samozaposleni v RS, ali njegovega vzdrževanega družinskega člana;</a:t>
            </a:r>
          </a:p>
          <a:p>
            <a:pPr marL="457200" indent="-457200">
              <a:buFontTx/>
              <a:buAutoNum type="arabicPeriod"/>
            </a:pPr>
            <a:r>
              <a:rPr lang="sl-SI" altLang="sl-SI" sz="2200" b="1" smtClean="0"/>
              <a:t>državljani tretjih držav</a:t>
            </a:r>
            <a:r>
              <a:rPr lang="sl-SI" altLang="sl-SI" sz="2200" smtClean="0"/>
              <a:t>, ki imajo v RS status rezidenta za daljši čas.</a:t>
            </a:r>
          </a:p>
        </p:txBody>
      </p:sp>
    </p:spTree>
    <p:extLst>
      <p:ext uri="{BB962C8B-B14F-4D97-AF65-F5344CB8AC3E}">
        <p14:creationId xmlns:p14="http://schemas.microsoft.com/office/powerpoint/2010/main" val="9683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219200"/>
          </a:xfrm>
        </p:spPr>
        <p:txBody>
          <a:bodyPr/>
          <a:lstStyle/>
          <a:p>
            <a:pPr eaLnBrk="1" hangingPunct="1"/>
            <a:r>
              <a:rPr lang="sl-SI" altLang="sl-SI" sz="3200" b="0" smtClean="0">
                <a:solidFill>
                  <a:schemeClr val="tx1"/>
                </a:solidFill>
              </a:rPr>
              <a:t>Državna štipendija</a:t>
            </a:r>
          </a:p>
        </p:txBody>
      </p:sp>
      <p:sp>
        <p:nvSpPr>
          <p:cNvPr id="20483" name="Ograda vsebine 2"/>
          <p:cNvSpPr>
            <a:spLocks noGrp="1"/>
          </p:cNvSpPr>
          <p:nvPr>
            <p:ph idx="1"/>
          </p:nvPr>
        </p:nvSpPr>
        <p:spPr>
          <a:xfrm>
            <a:off x="381000" y="1752600"/>
            <a:ext cx="8077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200" b="1" dirty="0" smtClean="0"/>
              <a:t>Dodatni pogoji:</a:t>
            </a:r>
          </a:p>
          <a:p>
            <a:pPr eaLnBrk="1" hangingPunct="1"/>
            <a:r>
              <a:rPr lang="sl-SI" altLang="sl-SI" sz="2200" dirty="0" smtClean="0"/>
              <a:t>državljanstvo RS;</a:t>
            </a:r>
          </a:p>
          <a:p>
            <a:pPr eaLnBrk="1" hangingPunct="1"/>
            <a:r>
              <a:rPr lang="sl-SI" altLang="sl-SI" sz="2200" dirty="0" smtClean="0"/>
              <a:t>ugotavljanje izpolnjevanja </a:t>
            </a:r>
            <a:r>
              <a:rPr lang="sl-SI" altLang="sl-SI" sz="2200" b="1" dirty="0" smtClean="0"/>
              <a:t>materialnih pogojev</a:t>
            </a:r>
            <a:r>
              <a:rPr lang="sl-SI" altLang="sl-SI" sz="2200" dirty="0" smtClean="0"/>
              <a:t> na podlagi Zakona o uveljavljanju pravic iz javnih sredstev;</a:t>
            </a:r>
          </a:p>
          <a:p>
            <a:pPr eaLnBrk="1" hangingPunct="1"/>
            <a:r>
              <a:rPr lang="sl-SI" altLang="sl-SI" sz="2200" dirty="0" smtClean="0"/>
              <a:t>VLOGO za dodelitev štipendije se lahko </a:t>
            </a:r>
            <a:r>
              <a:rPr lang="sl-SI" altLang="sl-SI" sz="2200" b="1" dirty="0" smtClean="0"/>
              <a:t>odda kadarkoli med šolskim/študijskim letom</a:t>
            </a:r>
            <a:r>
              <a:rPr lang="sl-SI" altLang="sl-SI" sz="2200" dirty="0" smtClean="0"/>
              <a:t> – NI VEČ JAVNEGA POZIVA in ROKA za oddajo vloge!</a:t>
            </a:r>
          </a:p>
          <a:p>
            <a:pPr eaLnBrk="1" hangingPunct="1"/>
            <a:r>
              <a:rPr lang="sl-SI" altLang="sl-SI" sz="2200" dirty="0" smtClean="0"/>
              <a:t>Štipendist mora sam pravočasno predložiti tudi vlogo za nadaljnje prejemanje štipendije.</a:t>
            </a:r>
          </a:p>
          <a:p>
            <a:pPr eaLnBrk="1" hangingPunct="1"/>
            <a:r>
              <a:rPr lang="sl-SI" altLang="sl-SI" sz="2200" dirty="0" smtClean="0"/>
              <a:t>O pravici se odloči s prvim dnem naslednjega meseca po vložitvi vloge.</a:t>
            </a:r>
          </a:p>
        </p:txBody>
      </p:sp>
    </p:spTree>
    <p:extLst>
      <p:ext uri="{BB962C8B-B14F-4D97-AF65-F5344CB8AC3E}">
        <p14:creationId xmlns:p14="http://schemas.microsoft.com/office/powerpoint/2010/main" val="184399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grada vsebine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altLang="sl-SI" sz="2200" dirty="0" smtClean="0"/>
              <a:t> </a:t>
            </a:r>
          </a:p>
          <a:p>
            <a:pPr eaLnBrk="1" hangingPunct="1">
              <a:buFontTx/>
              <a:buNone/>
            </a:pPr>
            <a:endParaRPr lang="sl-SI" altLang="sl-SI" sz="2200" dirty="0" smtClean="0"/>
          </a:p>
          <a:p>
            <a:pPr eaLnBrk="1" hangingPunct="1">
              <a:buFontTx/>
              <a:buNone/>
            </a:pPr>
            <a:endParaRPr lang="sl-SI" altLang="sl-SI" sz="2200" dirty="0" smtClean="0"/>
          </a:p>
          <a:p>
            <a:pPr eaLnBrk="1" hangingPunct="1">
              <a:buFontTx/>
              <a:buNone/>
            </a:pPr>
            <a:endParaRPr lang="sl-SI" altLang="sl-SI" sz="2200" dirty="0"/>
          </a:p>
          <a:p>
            <a:pPr eaLnBrk="1" hangingPunct="1">
              <a:buFontTx/>
              <a:buNone/>
            </a:pPr>
            <a:endParaRPr lang="sl-SI" altLang="sl-SI" sz="2200" dirty="0" smtClean="0"/>
          </a:p>
          <a:p>
            <a:pPr eaLnBrk="1" hangingPunct="1">
              <a:buFontTx/>
              <a:buNone/>
            </a:pPr>
            <a:endParaRPr lang="sl-SI" altLang="sl-SI" sz="2200" dirty="0"/>
          </a:p>
          <a:p>
            <a:pPr eaLnBrk="1" hangingPunct="1">
              <a:buFontTx/>
              <a:buNone/>
            </a:pPr>
            <a:endParaRPr lang="sl-SI" altLang="sl-SI" sz="2200" dirty="0" smtClean="0"/>
          </a:p>
          <a:p>
            <a:pPr eaLnBrk="1" hangingPunct="1">
              <a:buFontTx/>
              <a:buNone/>
            </a:pPr>
            <a:endParaRPr lang="sl-SI" altLang="sl-SI" sz="2200" dirty="0"/>
          </a:p>
          <a:p>
            <a:pPr eaLnBrk="1" hangingPunct="1">
              <a:buFontTx/>
              <a:buNone/>
            </a:pPr>
            <a:endParaRPr lang="sl-SI" altLang="sl-SI" sz="2200" dirty="0" smtClean="0"/>
          </a:p>
          <a:p>
            <a:pPr eaLnBrk="1" hangingPunct="1">
              <a:buFontTx/>
              <a:buNone/>
            </a:pPr>
            <a:endParaRPr lang="sl-SI" altLang="sl-SI" sz="2200" dirty="0"/>
          </a:p>
          <a:p>
            <a:pPr eaLnBrk="1" hangingPunct="1">
              <a:buFontTx/>
              <a:buNone/>
            </a:pPr>
            <a:endParaRPr lang="sl-SI" altLang="sl-SI" sz="2200" dirty="0" smtClean="0"/>
          </a:p>
          <a:p>
            <a:pPr eaLnBrk="1" hangingPunct="1">
              <a:buFontTx/>
              <a:buNone/>
            </a:pPr>
            <a:r>
              <a:rPr lang="sl-SI" altLang="sl-SI" sz="2200" dirty="0" smtClean="0"/>
              <a:t>Pri prejemkih se upošteva tudi otroški dodatek!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09600" y="2209800"/>
          <a:ext cx="7848600" cy="357663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7479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Dohodkovni razred</a:t>
                      </a:r>
                      <a:endParaRPr lang="sl-SI" sz="1800" dirty="0"/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Povprečni mesečni dohodek v</a:t>
                      </a:r>
                      <a:r>
                        <a:rPr lang="sl-SI" sz="1800" baseline="0" dirty="0" smtClean="0"/>
                        <a:t> % od neto povprečne plače</a:t>
                      </a:r>
                      <a:endParaRPr lang="sl-SI" sz="1800" dirty="0"/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dirty="0" smtClean="0"/>
                        <a:t>Osnovna višina</a:t>
                      </a:r>
                      <a:r>
                        <a:rPr lang="sl-SI" sz="1800" baseline="0" dirty="0" smtClean="0"/>
                        <a:t> v EUR – za polnoletne</a:t>
                      </a:r>
                      <a:endParaRPr lang="sl-SI" sz="1800" dirty="0"/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dirty="0" smtClean="0"/>
                        <a:t>Osnovna višina</a:t>
                      </a:r>
                      <a:r>
                        <a:rPr lang="sl-SI" sz="1800" baseline="0" dirty="0" smtClean="0"/>
                        <a:t> v EUR – za mladoletne</a:t>
                      </a:r>
                      <a:endParaRPr lang="sl-SI" sz="1800" dirty="0"/>
                    </a:p>
                  </a:txBody>
                  <a:tcPr marT="45710" marB="4571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832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1.</a:t>
                      </a:r>
                      <a:endParaRPr lang="sl-SI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do</a:t>
                      </a:r>
                      <a:r>
                        <a:rPr lang="sl-SI" sz="1800" baseline="0" dirty="0" smtClean="0"/>
                        <a:t> 30%</a:t>
                      </a:r>
                      <a:endParaRPr lang="sl-SI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190</a:t>
                      </a:r>
                      <a:endParaRPr lang="sl-SI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95</a:t>
                      </a:r>
                      <a:endParaRPr lang="sl-SI" sz="18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832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2.</a:t>
                      </a:r>
                      <a:endParaRPr lang="sl-SI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nad 30% do 36%</a:t>
                      </a:r>
                      <a:endParaRPr lang="sl-SI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160</a:t>
                      </a:r>
                      <a:endParaRPr lang="sl-SI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80</a:t>
                      </a:r>
                      <a:endParaRPr lang="sl-SI" sz="18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832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3.</a:t>
                      </a:r>
                      <a:endParaRPr lang="sl-SI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nad 36% do 42%</a:t>
                      </a:r>
                      <a:endParaRPr lang="sl-SI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130</a:t>
                      </a:r>
                      <a:endParaRPr lang="sl-SI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75</a:t>
                      </a:r>
                      <a:endParaRPr lang="sl-SI" sz="18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832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4.</a:t>
                      </a:r>
                      <a:endParaRPr lang="sl-SI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nad 42% do 53%</a:t>
                      </a:r>
                      <a:endParaRPr lang="sl-SI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100</a:t>
                      </a:r>
                      <a:endParaRPr lang="sl-SI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50</a:t>
                      </a:r>
                      <a:endParaRPr lang="sl-SI" sz="18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832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5.</a:t>
                      </a:r>
                      <a:endParaRPr lang="sl-SI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nad 53% do 64%</a:t>
                      </a:r>
                      <a:endParaRPr lang="sl-SI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70</a:t>
                      </a:r>
                      <a:endParaRPr lang="sl-SI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35</a:t>
                      </a:r>
                      <a:endParaRPr lang="sl-SI" sz="18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59" name="Naslov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219200"/>
          </a:xfrm>
        </p:spPr>
        <p:txBody>
          <a:bodyPr/>
          <a:lstStyle/>
          <a:p>
            <a:pPr eaLnBrk="1" hangingPunct="1"/>
            <a:r>
              <a:rPr lang="sl-SI" altLang="sl-SI" sz="3200" b="0" dirty="0" smtClean="0">
                <a:solidFill>
                  <a:schemeClr val="tx1"/>
                </a:solidFill>
              </a:rPr>
              <a:t>Višina osnovne državne štipendije</a:t>
            </a:r>
          </a:p>
        </p:txBody>
      </p:sp>
    </p:spTree>
    <p:extLst>
      <p:ext uri="{BB962C8B-B14F-4D97-AF65-F5344CB8AC3E}">
        <p14:creationId xmlns:p14="http://schemas.microsoft.com/office/powerpoint/2010/main" val="114671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sl-SI" sz="2200" b="1" dirty="0" smtClean="0"/>
              <a:t>Dodatek za bivanje 80 € pripada</a:t>
            </a:r>
            <a:r>
              <a:rPr lang="sl-SI" sz="2200" dirty="0" smtClean="0"/>
              <a:t>, če:</a:t>
            </a:r>
          </a:p>
          <a:p>
            <a:pPr eaLnBrk="1" hangingPunct="1">
              <a:defRPr/>
            </a:pPr>
            <a:r>
              <a:rPr lang="sl-SI" sz="2200" dirty="0" smtClean="0"/>
              <a:t>ima štipendist prijavljeno začasno prebivališče v kraju izobraževanja in je kraj izobraževanja oddaljen od kraja stalnega prebivališča več kot 25 km in</a:t>
            </a:r>
          </a:p>
          <a:p>
            <a:pPr eaLnBrk="1" hangingPunct="1">
              <a:defRPr/>
            </a:pPr>
            <a:r>
              <a:rPr lang="sl-SI" sz="2200" dirty="0" smtClean="0"/>
              <a:t>strošek najema znaša najmanj 65 EUR mesečno in</a:t>
            </a:r>
          </a:p>
          <a:p>
            <a:pPr eaLnBrk="1" hangingPunct="1">
              <a:defRPr/>
            </a:pPr>
            <a:r>
              <a:rPr lang="sl-SI" sz="2200" dirty="0" smtClean="0"/>
              <a:t>štipendist ni lastnik ali solastnik nepremičnine (katerekoli) in</a:t>
            </a:r>
          </a:p>
          <a:p>
            <a:pPr eaLnBrk="1" hangingPunct="1">
              <a:defRPr/>
            </a:pPr>
            <a:r>
              <a:rPr lang="sl-SI" sz="2200" dirty="0" smtClean="0"/>
              <a:t>štipendist ne prebiva v subvencionirani nastanitvi (dijaški, študentski dom, zasebna subvencionirana namestitev,…).</a:t>
            </a:r>
          </a:p>
          <a:p>
            <a:pPr marL="0" indent="0" eaLnBrk="1" hangingPunct="1">
              <a:buFontTx/>
              <a:buNone/>
              <a:defRPr/>
            </a:pPr>
            <a:r>
              <a:rPr lang="sl-SI" sz="2200" dirty="0" smtClean="0"/>
              <a:t>!   Če štipendist prejema dodatek, ni upravičen do  polno subvencionirane mesečne vozovnice.</a:t>
            </a:r>
          </a:p>
          <a:p>
            <a:pPr marL="0" indent="0" eaLnBrk="1" hangingPunct="1">
              <a:buFontTx/>
              <a:buNone/>
              <a:defRPr/>
            </a:pPr>
            <a:r>
              <a:rPr lang="sl-SI" sz="2200" dirty="0" smtClean="0"/>
              <a:t>!   Dodatek se ukine s prvim dnem naslednjega meseca, če štipendist zanj ne izpolnjuje več pogojev.</a:t>
            </a:r>
          </a:p>
          <a:p>
            <a:pPr eaLnBrk="1" hangingPunct="1">
              <a:buFontTx/>
              <a:buNone/>
              <a:defRPr/>
            </a:pPr>
            <a:endParaRPr lang="sl-SI" sz="2200" dirty="0" smtClean="0"/>
          </a:p>
          <a:p>
            <a:pPr eaLnBrk="1" hangingPunct="1">
              <a:buFontTx/>
              <a:buNone/>
              <a:defRPr/>
            </a:pPr>
            <a:endParaRPr lang="sl-SI" sz="2200" dirty="0" smtClean="0"/>
          </a:p>
        </p:txBody>
      </p:sp>
      <p:sp>
        <p:nvSpPr>
          <p:cNvPr id="6" name="Naslov 1"/>
          <p:cNvSpPr txBox="1">
            <a:spLocks/>
          </p:cNvSpPr>
          <p:nvPr/>
        </p:nvSpPr>
        <p:spPr bwMode="auto">
          <a:xfrm>
            <a:off x="609600" y="2286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sl-SI" sz="3200" kern="0" dirty="0">
                <a:latin typeface="+mj-lt"/>
                <a:ea typeface="+mj-ea"/>
                <a:cs typeface="+mj-cs"/>
              </a:rPr>
              <a:t>Dodatki k državni štipendiji</a:t>
            </a:r>
          </a:p>
        </p:txBody>
      </p:sp>
    </p:spTree>
    <p:extLst>
      <p:ext uri="{BB962C8B-B14F-4D97-AF65-F5344CB8AC3E}">
        <p14:creationId xmlns:p14="http://schemas.microsoft.com/office/powerpoint/2010/main" val="204468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 smtClean="0">
                <a:solidFill>
                  <a:schemeClr val="tx1"/>
                </a:solidFill>
              </a:rPr>
              <a:t>Dodatki k državni štipendiji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sl-SI" sz="2200" b="1" dirty="0" smtClean="0"/>
              <a:t>Dodatek za štipendiste s posebnimi potrebami 50 €</a:t>
            </a:r>
            <a:r>
              <a:rPr lang="sl-SI" sz="2200" dirty="0" smtClean="0"/>
              <a:t>, če je:</a:t>
            </a:r>
          </a:p>
          <a:p>
            <a:pPr>
              <a:defRPr/>
            </a:pPr>
            <a:r>
              <a:rPr lang="sl-SI" sz="2200" dirty="0" smtClean="0"/>
              <a:t>štipendistu priznana invalidnost oziroma telesna okvara na podlagi odločbe ZPIZ ali ZRSZ v skladu s predpisi, ki urejajo področje pokojninskega in invalidskega zavarovanja ali </a:t>
            </a:r>
          </a:p>
          <a:p>
            <a:pPr>
              <a:defRPr/>
            </a:pPr>
            <a:r>
              <a:rPr lang="sl-SI" sz="2200" dirty="0" smtClean="0"/>
              <a:t>za štipendista enemu od staršev priznan dodatek za nego otroka, ki potrebuje posebno nego in varstvo po predpisih, ki urejajo družinske prejemke ali</a:t>
            </a:r>
          </a:p>
          <a:p>
            <a:pPr>
              <a:defRPr/>
            </a:pPr>
            <a:r>
              <a:rPr lang="sl-SI" sz="2200" b="1" dirty="0" smtClean="0"/>
              <a:t>štipendist usmerjen v prilagojen program vzgoje in izobraževanja v skladu z zakonom, ki ureja usmerjanje otrok s posebnimi potrebami (velja le za dijake).</a:t>
            </a:r>
          </a:p>
          <a:p>
            <a:pPr marL="0" indent="0">
              <a:buFontTx/>
              <a:buNone/>
              <a:defRPr/>
            </a:pPr>
            <a:r>
              <a:rPr lang="sl-SI" sz="2200" dirty="0" smtClean="0"/>
              <a:t>Ta dodatek je možno ob spremenjenih okoliščinah pridobiti ali izgubiti tekom šolskega oziroma študijskega leta.</a:t>
            </a:r>
          </a:p>
          <a:p>
            <a:pPr eaLnBrk="1" hangingPunct="1">
              <a:buFontTx/>
              <a:buNone/>
              <a:defRPr/>
            </a:pPr>
            <a:endParaRPr lang="sl-SI" sz="2200" dirty="0" smtClean="0"/>
          </a:p>
          <a:p>
            <a:pPr>
              <a:defRPr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917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000" dirty="0" smtClean="0"/>
              <a:t>Inženirji kemije, živilstva</a:t>
            </a:r>
          </a:p>
          <a:p>
            <a:r>
              <a:rPr lang="sl-SI" sz="2000" dirty="0" smtClean="0"/>
              <a:t>Inženirji strojništva, sestavljavci strojev, upravljalci strojev</a:t>
            </a:r>
          </a:p>
          <a:p>
            <a:r>
              <a:rPr lang="sl-SI" sz="2000" dirty="0" smtClean="0"/>
              <a:t>Knjigovodje in računovodje, strokovnjaki za revizijo</a:t>
            </a:r>
          </a:p>
          <a:p>
            <a:r>
              <a:rPr lang="sl-SI" sz="2000" dirty="0"/>
              <a:t>P</a:t>
            </a:r>
            <a:r>
              <a:rPr lang="sl-SI" sz="2000" dirty="0" smtClean="0"/>
              <a:t>rodajalci, prodajalci po telefonu, strokovnjaki za oglaševanje in trženje</a:t>
            </a:r>
          </a:p>
          <a:p>
            <a:r>
              <a:rPr lang="sl-SI" sz="2000" dirty="0" smtClean="0"/>
              <a:t>Krojači, </a:t>
            </a:r>
            <a:r>
              <a:rPr lang="sl-SI" sz="2000" dirty="0" err="1" smtClean="0"/>
              <a:t>šiviljci</a:t>
            </a:r>
            <a:endParaRPr lang="sl-SI" sz="2000" dirty="0" smtClean="0"/>
          </a:p>
          <a:p>
            <a:r>
              <a:rPr lang="sl-SI" sz="2000" dirty="0" smtClean="0"/>
              <a:t>Kurirji, </a:t>
            </a:r>
            <a:r>
              <a:rPr lang="sl-SI" sz="2000" dirty="0" err="1" smtClean="0"/>
              <a:t>dostavljalci</a:t>
            </a:r>
            <a:endParaRPr lang="sl-SI" sz="2000" dirty="0" smtClean="0"/>
          </a:p>
          <a:p>
            <a:r>
              <a:rPr lang="sl-SI" sz="2000" dirty="0" smtClean="0"/>
              <a:t>Ličarji, mehaniki</a:t>
            </a:r>
          </a:p>
          <a:p>
            <a:r>
              <a:rPr lang="sl-SI" sz="2000" dirty="0" smtClean="0"/>
              <a:t>Livarji, strugarji, varilci</a:t>
            </a:r>
          </a:p>
          <a:p>
            <a:r>
              <a:rPr lang="sl-SI" sz="2000" dirty="0" smtClean="0"/>
              <a:t>Vzdrževalci in upravljavci stavb</a:t>
            </a:r>
          </a:p>
          <a:p>
            <a:r>
              <a:rPr lang="sl-SI" sz="2000" dirty="0" smtClean="0"/>
              <a:t>Mizarji, tesarji</a:t>
            </a:r>
          </a:p>
          <a:p>
            <a:r>
              <a:rPr lang="sl-SI" sz="2000" dirty="0" smtClean="0"/>
              <a:t>Steklarji</a:t>
            </a:r>
          </a:p>
          <a:p>
            <a:r>
              <a:rPr lang="sl-SI" sz="2000" dirty="0" smtClean="0"/>
              <a:t>Odvetniki, tožilci</a:t>
            </a:r>
          </a:p>
          <a:p>
            <a:r>
              <a:rPr lang="sl-SI" sz="2000" dirty="0" smtClean="0"/>
              <a:t>Orodjarji</a:t>
            </a:r>
          </a:p>
        </p:txBody>
      </p:sp>
    </p:spTree>
    <p:extLst>
      <p:ext uri="{BB962C8B-B14F-4D97-AF65-F5344CB8AC3E}">
        <p14:creationId xmlns:p14="http://schemas.microsoft.com/office/powerpoint/2010/main" val="7956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r>
              <a:rPr lang="sl-SI" altLang="sl-SI" sz="3200" b="0" smtClean="0">
                <a:solidFill>
                  <a:schemeClr val="tx1"/>
                </a:solidFill>
              </a:rPr>
              <a:t>Dodatki k državni štipendiji</a:t>
            </a:r>
          </a:p>
        </p:txBody>
      </p:sp>
      <p:sp>
        <p:nvSpPr>
          <p:cNvPr id="2560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 sz="2200" b="1" smtClean="0"/>
              <a:t>Dodatek za učni oz. študijski uspeh pripada v primeru</a:t>
            </a:r>
            <a:r>
              <a:rPr lang="sl-SI" altLang="sl-SI" sz="2200" smtClean="0"/>
              <a:t>: </a:t>
            </a:r>
          </a:p>
          <a:p>
            <a:r>
              <a:rPr lang="sl-SI" altLang="sl-SI" sz="2200" smtClean="0"/>
              <a:t>dijaki so do dodatka upravičeni glede na povprečno oceno v preteklem šolskem letu (ob vseh opravljenih obveznostih),</a:t>
            </a:r>
          </a:p>
          <a:p>
            <a:r>
              <a:rPr lang="sl-SI" altLang="sl-SI" sz="2200" smtClean="0"/>
              <a:t>študenti so do dodatka upravičeni ob ustrezni povprečni oceni in opravljenih zadostnih obveznostih za letnik.</a:t>
            </a:r>
          </a:p>
          <a:p>
            <a:pPr>
              <a:buFontTx/>
              <a:buNone/>
            </a:pPr>
            <a:r>
              <a:rPr lang="sl-SI" altLang="sl-SI" sz="2200" b="1" smtClean="0"/>
              <a:t>Višina dodatka: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09600" y="3962400"/>
          <a:ext cx="7848599" cy="1981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6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3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Razred</a:t>
                      </a:r>
                      <a:endParaRPr lang="sl-S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Povprečna ocena DIJAKA</a:t>
                      </a:r>
                      <a:endParaRPr lang="sl-S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 smtClean="0"/>
                        <a:t>Povprečna ocena ŠTUDENTA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/>
                        <a:t>Višina dodatka</a:t>
                      </a:r>
                      <a:endParaRPr lang="sl-SI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1.</a:t>
                      </a:r>
                      <a:endParaRPr lang="sl-S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od vključno</a:t>
                      </a:r>
                      <a:r>
                        <a:rPr lang="sl-SI" sz="1600" baseline="0" dirty="0" smtClean="0"/>
                        <a:t> 4,0 do vključno 4,25</a:t>
                      </a:r>
                      <a:endParaRPr lang="sl-S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 smtClean="0"/>
                        <a:t>50 ali</a:t>
                      </a:r>
                      <a:r>
                        <a:rPr lang="sl-SI" sz="1600" baseline="0" dirty="0" smtClean="0"/>
                        <a:t> več ECTS, nad 8,00</a:t>
                      </a:r>
                      <a:endParaRPr lang="sl-SI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/>
                        <a:t>17</a:t>
                      </a:r>
                      <a:endParaRPr lang="sl-SI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2.</a:t>
                      </a:r>
                      <a:endParaRPr lang="sl-S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nad 4,25 do vključno 4,50</a:t>
                      </a:r>
                      <a:endParaRPr lang="sl-S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 smtClean="0"/>
                        <a:t>50 ali</a:t>
                      </a:r>
                      <a:r>
                        <a:rPr lang="sl-SI" sz="1600" baseline="0" dirty="0" smtClean="0"/>
                        <a:t> več ECTS, nad 9,00</a:t>
                      </a:r>
                      <a:endParaRPr lang="sl-SI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/>
                        <a:t>22</a:t>
                      </a:r>
                      <a:endParaRPr lang="sl-SI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3.</a:t>
                      </a:r>
                      <a:endParaRPr lang="sl-S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 smtClean="0"/>
                        <a:t>nad 4,50 do vključno 4,75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 smtClean="0"/>
                        <a:t>55 ali</a:t>
                      </a:r>
                      <a:r>
                        <a:rPr lang="sl-SI" sz="1600" baseline="0" dirty="0" smtClean="0"/>
                        <a:t> več ECTS, nad 8,00</a:t>
                      </a:r>
                      <a:endParaRPr lang="sl-SI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/>
                        <a:t>30</a:t>
                      </a:r>
                      <a:endParaRPr lang="sl-SI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4.</a:t>
                      </a:r>
                      <a:endParaRPr lang="sl-S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 smtClean="0"/>
                        <a:t>nad 4,75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 smtClean="0"/>
                        <a:t>55 ali</a:t>
                      </a:r>
                      <a:r>
                        <a:rPr lang="sl-SI" sz="1600" baseline="0" dirty="0" smtClean="0"/>
                        <a:t> več ECTS, nad 9,00</a:t>
                      </a:r>
                      <a:endParaRPr lang="sl-SI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/>
                        <a:t>40</a:t>
                      </a:r>
                      <a:endParaRPr lang="sl-SI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9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pPr eaLnBrk="1" hangingPunct="1"/>
            <a:r>
              <a:rPr lang="sl-SI" altLang="sl-SI" sz="3200" b="0" smtClean="0">
                <a:solidFill>
                  <a:schemeClr val="tx1"/>
                </a:solidFill>
              </a:rPr>
              <a:t>Zoisove štipendije</a:t>
            </a:r>
          </a:p>
        </p:txBody>
      </p:sp>
      <p:sp>
        <p:nvSpPr>
          <p:cNvPr id="26627" name="Ograda vsebine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3886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altLang="sl-SI" sz="2200" b="1" dirty="0"/>
              <a:t>P</a:t>
            </a:r>
            <a:r>
              <a:rPr lang="sl-SI" altLang="sl-SI" sz="2200" b="1" dirty="0" smtClean="0"/>
              <a:t>ogoji: IZJEMNI DOSEŽEK </a:t>
            </a:r>
            <a:r>
              <a:rPr lang="sl-SI" altLang="sl-SI" sz="2200" b="1" u="sng" dirty="0" smtClean="0"/>
              <a:t>in</a:t>
            </a:r>
          </a:p>
          <a:p>
            <a:pPr eaLnBrk="1" hangingPunct="1"/>
            <a:r>
              <a:rPr lang="sl-SI" altLang="sl-SI" sz="2200" dirty="0" smtClean="0"/>
              <a:t>v zaključnem razredu OŠ povprečna ocena najmanj 4,70 </a:t>
            </a:r>
            <a:r>
              <a:rPr lang="sl-SI" altLang="sl-SI" sz="2200" b="1" dirty="0" smtClean="0"/>
              <a:t>ALI</a:t>
            </a:r>
          </a:p>
          <a:p>
            <a:pPr eaLnBrk="1" hangingPunct="1"/>
            <a:r>
              <a:rPr lang="sl-SI" altLang="sl-SI" sz="2200" dirty="0" smtClean="0"/>
              <a:t>v SŠ povprečna ocena najmanj 4,10 ali več </a:t>
            </a:r>
            <a:r>
              <a:rPr lang="sl-SI" altLang="sl-SI" sz="2200" b="1" dirty="0" smtClean="0"/>
              <a:t>ALI</a:t>
            </a:r>
            <a:endParaRPr lang="sl-SI" altLang="sl-SI" sz="2200" dirty="0" smtClean="0"/>
          </a:p>
          <a:p>
            <a:pPr eaLnBrk="1" hangingPunct="1"/>
            <a:r>
              <a:rPr lang="sl-SI" altLang="sl-SI" sz="2200" dirty="0" smtClean="0"/>
              <a:t>zlati maturant </a:t>
            </a:r>
            <a:r>
              <a:rPr lang="sl-SI" altLang="sl-SI" sz="2200" b="1" dirty="0" smtClean="0"/>
              <a:t>ALI</a:t>
            </a:r>
          </a:p>
          <a:p>
            <a:pPr eaLnBrk="1" hangingPunct="1"/>
            <a:r>
              <a:rPr lang="sl-SI" altLang="sl-SI" sz="2200" dirty="0" smtClean="0"/>
              <a:t>v VŠ ali VS izobraževanju povprečna ocena najmanj 8,50 ali več </a:t>
            </a:r>
            <a:r>
              <a:rPr lang="sl-SI" altLang="sl-SI" sz="2200" b="1" dirty="0" smtClean="0"/>
              <a:t>ALI</a:t>
            </a:r>
          </a:p>
          <a:p>
            <a:pPr eaLnBrk="1" hangingPunct="1"/>
            <a:r>
              <a:rPr lang="sl-SI" altLang="sl-SI" sz="2200" dirty="0" smtClean="0"/>
              <a:t>uvrstitev med najboljših 5% študentov v svoji generaciji </a:t>
            </a:r>
            <a:r>
              <a:rPr lang="sl-SI" altLang="sl-SI" sz="2200" b="1" dirty="0" smtClean="0"/>
              <a:t>ALI</a:t>
            </a:r>
          </a:p>
          <a:p>
            <a:pPr eaLnBrk="1" hangingPunct="1"/>
            <a:endParaRPr lang="sl-SI" altLang="sl-SI" sz="2200" dirty="0" smtClean="0"/>
          </a:p>
          <a:p>
            <a:pPr eaLnBrk="1" hangingPunct="1">
              <a:buFontTx/>
              <a:buNone/>
            </a:pPr>
            <a:r>
              <a:rPr lang="sl-SI" altLang="sl-SI" sz="2200" dirty="0" smtClean="0"/>
              <a:t>Izjemni dosežki so dosežki iz znanja ali raziskovanja, razvojne dejavnosti ali umetnosti.</a:t>
            </a:r>
          </a:p>
        </p:txBody>
      </p:sp>
    </p:spTree>
    <p:extLst>
      <p:ext uri="{BB962C8B-B14F-4D97-AF65-F5344CB8AC3E}">
        <p14:creationId xmlns:p14="http://schemas.microsoft.com/office/powerpoint/2010/main" val="319317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 b="0" smtClean="0">
                <a:solidFill>
                  <a:schemeClr val="tx1"/>
                </a:solidFill>
              </a:rPr>
              <a:t>Izjemni dosežki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521493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sl-SI" sz="2200" dirty="0" smtClean="0"/>
              <a:t>Ob prehodu med ravnmi izobraževanja je možno uveljavljati izjemni dosežek iz zadnjih dveh šolskih ali študijskih let iz predhodne ravni izobraževanja, v vseh ostalih primerih pa izjemni dosežek, ki ga je dosegel v času izobraževanja na ravni izobraževanja, za katero uveljavlja Zoisovo štipendijo.</a:t>
            </a:r>
          </a:p>
          <a:p>
            <a:pPr>
              <a:defRPr/>
            </a:pPr>
            <a:r>
              <a:rPr lang="sl-SI" sz="2200" dirty="0" smtClean="0"/>
              <a:t>Posamezni dosežek se lahko uveljavlja le enkrat.</a:t>
            </a:r>
          </a:p>
          <a:p>
            <a:pPr>
              <a:defRPr/>
            </a:pPr>
            <a:r>
              <a:rPr lang="sl-SI" sz="2200" dirty="0" smtClean="0"/>
              <a:t>Dosežki: </a:t>
            </a:r>
          </a:p>
          <a:p>
            <a:pPr lvl="1">
              <a:defRPr/>
            </a:pPr>
            <a:r>
              <a:rPr lang="sl-SI" sz="2200" dirty="0" smtClean="0"/>
              <a:t>individualni ali skupinski (do 5 članov v skupini),</a:t>
            </a:r>
          </a:p>
          <a:p>
            <a:pPr lvl="1">
              <a:defRPr/>
            </a:pPr>
            <a:r>
              <a:rPr lang="sl-SI" sz="2200" dirty="0" smtClean="0"/>
              <a:t>zlata in srebrna priznanja za tekmovanja iz znanja,</a:t>
            </a:r>
          </a:p>
          <a:p>
            <a:pPr lvl="1">
              <a:defRPr/>
            </a:pPr>
            <a:r>
              <a:rPr lang="sl-SI" sz="2200" dirty="0" smtClean="0"/>
              <a:t>umetniško delo ali drugo delo, ki je dobilo vsaj dve pozitivni strokovni kritiki, idr.</a:t>
            </a:r>
          </a:p>
          <a:p>
            <a:pPr lvl="1">
              <a:defRPr/>
            </a:pPr>
            <a:endParaRPr lang="sl-SI" sz="2200" dirty="0" smtClean="0"/>
          </a:p>
          <a:p>
            <a:pPr marL="342900" lvl="1" indent="-342900">
              <a:buFontTx/>
              <a:buNone/>
              <a:defRPr/>
            </a:pPr>
            <a:r>
              <a:rPr lang="sl-SI" sz="2200" dirty="0" smtClean="0"/>
              <a:t>Dosežki s področja športa po </a:t>
            </a:r>
            <a:r>
              <a:rPr lang="sl-SI" sz="2200" dirty="0" err="1" smtClean="0"/>
              <a:t>Zštip</a:t>
            </a:r>
            <a:r>
              <a:rPr lang="sl-SI" sz="2200" dirty="0" smtClean="0"/>
              <a:t>-1 ne štejejo več med izjemne dosežke.</a:t>
            </a:r>
          </a:p>
          <a:p>
            <a:pPr>
              <a:defRPr/>
            </a:pPr>
            <a:endParaRPr lang="sl-SI" sz="1800" dirty="0" smtClean="0"/>
          </a:p>
          <a:p>
            <a:pPr>
              <a:buFontTx/>
              <a:buNone/>
              <a:defRPr/>
            </a:pPr>
            <a:endParaRPr lang="sl-SI" sz="1800" dirty="0" smtClean="0"/>
          </a:p>
        </p:txBody>
      </p:sp>
    </p:spTree>
    <p:extLst>
      <p:ext uri="{BB962C8B-B14F-4D97-AF65-F5344CB8AC3E}">
        <p14:creationId xmlns:p14="http://schemas.microsoft.com/office/powerpoint/2010/main" val="425793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Točke – po Pravilniku o dodeljevanju Zoisove štipendije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1.-3. mesto na državnem tekmovanju: 10 točk</a:t>
            </a:r>
          </a:p>
          <a:p>
            <a:r>
              <a:rPr lang="sl-SI" dirty="0" smtClean="0"/>
              <a:t>Zlato priznanje: 5 točk</a:t>
            </a:r>
          </a:p>
          <a:p>
            <a:r>
              <a:rPr lang="sl-SI" dirty="0" smtClean="0"/>
              <a:t>Srebrno priznanje z državnega tekmovanja: 2 točki</a:t>
            </a:r>
          </a:p>
          <a:p>
            <a:r>
              <a:rPr lang="sl-SI" dirty="0" smtClean="0"/>
              <a:t>Najboljša raziskovalna naloga: 10 točk</a:t>
            </a:r>
          </a:p>
          <a:p>
            <a:r>
              <a:rPr lang="sl-SI" dirty="0" smtClean="0"/>
              <a:t>Umetniško delo: 10 točk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918814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Meje za šol. </a:t>
            </a:r>
            <a:r>
              <a:rPr lang="sl-SI" dirty="0"/>
              <a:t>l</a:t>
            </a:r>
            <a:r>
              <a:rPr lang="sl-SI" dirty="0" smtClean="0"/>
              <a:t>eto 2019/20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Povprečna ocena 4,7 in 4,5 točk iz izjemnih dosežkov </a:t>
            </a:r>
          </a:p>
          <a:p>
            <a:r>
              <a:rPr lang="sl-SI" dirty="0" smtClean="0"/>
              <a:t>Povprečna ocena 4,93 in 4 točke iz izjemnih dosežkov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299272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sl-SI" altLang="sl-SI" sz="2200" u="sng" dirty="0" smtClean="0"/>
              <a:t>Višina osnovne Zoisove štipendije:</a:t>
            </a:r>
          </a:p>
          <a:p>
            <a:pPr eaLnBrk="1" hangingPunct="1"/>
            <a:r>
              <a:rPr lang="sl-SI" altLang="sl-SI" sz="2200" dirty="0" smtClean="0"/>
              <a:t>dijaki </a:t>
            </a:r>
            <a:r>
              <a:rPr lang="sl-SI" altLang="sl-SI" sz="2200" b="1" dirty="0" smtClean="0"/>
              <a:t>122,80 </a:t>
            </a:r>
            <a:r>
              <a:rPr lang="sl-SI" altLang="sl-SI" sz="2200" dirty="0" smtClean="0"/>
              <a:t>€,</a:t>
            </a:r>
          </a:p>
          <a:p>
            <a:pPr eaLnBrk="1" hangingPunct="1"/>
            <a:r>
              <a:rPr lang="sl-SI" altLang="sl-SI" sz="2200" dirty="0" smtClean="0"/>
              <a:t>študenti </a:t>
            </a:r>
            <a:r>
              <a:rPr lang="sl-SI" altLang="sl-SI" sz="2200" b="1" dirty="0" smtClean="0"/>
              <a:t>143,36 </a:t>
            </a:r>
            <a:r>
              <a:rPr lang="sl-SI" altLang="sl-SI" sz="2200" dirty="0" smtClean="0"/>
              <a:t>€,</a:t>
            </a:r>
          </a:p>
          <a:p>
            <a:pPr eaLnBrk="1" hangingPunct="1"/>
            <a:r>
              <a:rPr lang="sl-SI" altLang="sl-SI" sz="2200" dirty="0" smtClean="0"/>
              <a:t>za izobraževanje v tujini x2.</a:t>
            </a:r>
          </a:p>
          <a:p>
            <a:pPr lvl="2" eaLnBrk="1" hangingPunct="1">
              <a:buFontTx/>
              <a:buNone/>
            </a:pPr>
            <a:endParaRPr lang="sl-SI" altLang="sl-SI" sz="2200" dirty="0" smtClean="0"/>
          </a:p>
          <a:p>
            <a:pPr eaLnBrk="1" hangingPunct="1">
              <a:buFontTx/>
              <a:buNone/>
            </a:pPr>
            <a:r>
              <a:rPr lang="sl-SI" altLang="sl-SI" sz="2200" u="sng" dirty="0" smtClean="0"/>
              <a:t>Možni dodatki:</a:t>
            </a:r>
          </a:p>
          <a:p>
            <a:pPr eaLnBrk="1" hangingPunct="1"/>
            <a:r>
              <a:rPr lang="sl-SI" altLang="sl-SI" sz="2200" dirty="0" smtClean="0"/>
              <a:t>dodatek za bivanje: 81,92 €</a:t>
            </a:r>
          </a:p>
          <a:p>
            <a:pPr eaLnBrk="1" hangingPunct="1"/>
            <a:r>
              <a:rPr lang="sl-SI" altLang="sl-SI" sz="2200" dirty="0" smtClean="0"/>
              <a:t>dodatek za štipendiste s posebnimi potrebami: 51,20 €</a:t>
            </a:r>
          </a:p>
          <a:p>
            <a:pPr eaLnBrk="1" hangingPunct="1"/>
            <a:r>
              <a:rPr lang="sl-SI" altLang="sl-SI" sz="2200" dirty="0" smtClean="0"/>
              <a:t>Povprečni učni uspeh več kot 4,1 - 21,05 €</a:t>
            </a:r>
          </a:p>
          <a:p>
            <a:pPr eaLnBrk="1" hangingPunct="1"/>
            <a:r>
              <a:rPr lang="sl-SI" altLang="sl-SI" sz="2200" dirty="0" smtClean="0"/>
              <a:t>Povprečni učni uspeh več kot 4,5 - 38,81 €</a:t>
            </a:r>
          </a:p>
          <a:p>
            <a:pPr eaLnBrk="1" hangingPunct="1">
              <a:buFontTx/>
              <a:buNone/>
            </a:pPr>
            <a:endParaRPr lang="sl-SI" altLang="sl-SI" sz="2200" dirty="0" smtClean="0"/>
          </a:p>
          <a:p>
            <a:pPr eaLnBrk="1" hangingPunct="1">
              <a:buFontTx/>
              <a:buNone/>
            </a:pPr>
            <a:r>
              <a:rPr lang="sl-SI" altLang="sl-SI" sz="2200" dirty="0" smtClean="0"/>
              <a:t>Pogoji za dodelitev dodatkov so enaki kot pri državni štipendiji.</a:t>
            </a:r>
          </a:p>
        </p:txBody>
      </p:sp>
      <p:sp>
        <p:nvSpPr>
          <p:cNvPr id="28675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mtClean="0"/>
              <a:t>Višina Zoisove štipendije</a:t>
            </a:r>
          </a:p>
        </p:txBody>
      </p:sp>
    </p:spTree>
    <p:extLst>
      <p:ext uri="{BB962C8B-B14F-4D97-AF65-F5344CB8AC3E}">
        <p14:creationId xmlns:p14="http://schemas.microsoft.com/office/powerpoint/2010/main" val="122644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sl-SI" sz="2200" dirty="0" smtClean="0"/>
              <a:t>Vloga za dodelitev štipendije se vloži na podlagi javnega razpisa:</a:t>
            </a:r>
          </a:p>
          <a:p>
            <a:pPr marL="354013" lvl="1">
              <a:buFont typeface="Arial" charset="0"/>
              <a:buChar char="•"/>
              <a:defRPr/>
            </a:pPr>
            <a:r>
              <a:rPr lang="sl-SI" sz="2200" dirty="0" smtClean="0"/>
              <a:t>javni razpis in potrebne obrazce objavi sklad </a:t>
            </a:r>
            <a:r>
              <a:rPr lang="sl-SI" sz="2200" b="1" dirty="0" smtClean="0"/>
              <a:t>do konca junija</a:t>
            </a:r>
            <a:r>
              <a:rPr lang="sl-SI" sz="2200" dirty="0" smtClean="0"/>
              <a:t>;</a:t>
            </a:r>
          </a:p>
          <a:p>
            <a:pPr marL="354013" lvl="1">
              <a:buFont typeface="Arial" charset="0"/>
              <a:buChar char="•"/>
              <a:defRPr/>
            </a:pPr>
            <a:r>
              <a:rPr lang="sl-SI" sz="2200" dirty="0" smtClean="0"/>
              <a:t>objava je na voljo na spletni strani Javnega sklada RS za razvoj kadrov in štipendije: </a:t>
            </a:r>
            <a:r>
              <a:rPr lang="sl-SI" sz="2200" b="1" dirty="0" err="1" smtClean="0"/>
              <a:t>www.sklad</a:t>
            </a:r>
            <a:r>
              <a:rPr lang="sl-SI" sz="2200" b="1" dirty="0" smtClean="0"/>
              <a:t>-</a:t>
            </a:r>
            <a:r>
              <a:rPr lang="sl-SI" sz="2200" b="1" dirty="0" err="1" smtClean="0"/>
              <a:t>kadri.si</a:t>
            </a:r>
            <a:r>
              <a:rPr lang="sl-SI" sz="2200" b="1" dirty="0" smtClean="0"/>
              <a:t>;</a:t>
            </a:r>
          </a:p>
          <a:p>
            <a:pPr marL="354013" lvl="1">
              <a:buFont typeface="Arial" charset="0"/>
              <a:buChar char="•"/>
              <a:defRPr/>
            </a:pPr>
            <a:r>
              <a:rPr lang="sl-SI" sz="2200" b="1" dirty="0" smtClean="0"/>
              <a:t>vlogo je potrebno </a:t>
            </a:r>
            <a:r>
              <a:rPr lang="sl-SI" sz="2200" b="1" u="sng" dirty="0" smtClean="0"/>
              <a:t>oddati do roka</a:t>
            </a:r>
            <a:r>
              <a:rPr lang="sl-SI" sz="2200" b="1" dirty="0" smtClean="0"/>
              <a:t> v javnem razpisu.</a:t>
            </a:r>
          </a:p>
          <a:p>
            <a:pPr eaLnBrk="1" hangingPunct="1">
              <a:buFontTx/>
              <a:buNone/>
              <a:defRPr/>
            </a:pPr>
            <a:endParaRPr lang="sl-SI" sz="2200" dirty="0" smtClean="0"/>
          </a:p>
          <a:p>
            <a:pPr marL="354013" indent="-354013" eaLnBrk="1" hangingPunct="1">
              <a:buFontTx/>
              <a:buNone/>
              <a:defRPr/>
            </a:pPr>
            <a:r>
              <a:rPr lang="sl-SI" sz="2200" dirty="0" smtClean="0"/>
              <a:t>Vloga za nadaljnje prejemanje štipendije:</a:t>
            </a:r>
          </a:p>
          <a:p>
            <a:pPr marL="354013" indent="-354013" eaLnBrk="1" hangingPunct="1">
              <a:defRPr/>
            </a:pPr>
            <a:r>
              <a:rPr lang="sl-SI" sz="2200" dirty="0" smtClean="0"/>
              <a:t>BREZ POZIVA in ROKA za oddajo vloge;</a:t>
            </a:r>
          </a:p>
          <a:p>
            <a:pPr marL="354013" indent="-354013" eaLnBrk="1" hangingPunct="1">
              <a:defRPr/>
            </a:pPr>
            <a:r>
              <a:rPr lang="sl-SI" sz="2200" dirty="0" smtClean="0"/>
              <a:t>vloga se nahaja na zgornji spletni strani sklada;</a:t>
            </a:r>
          </a:p>
          <a:p>
            <a:pPr marL="354013" indent="-354013" eaLnBrk="1" hangingPunct="1">
              <a:defRPr/>
            </a:pPr>
            <a:r>
              <a:rPr lang="sl-SI" sz="2200" dirty="0" smtClean="0"/>
              <a:t>vlogo je potrebno oddati zadnji </a:t>
            </a:r>
            <a:r>
              <a:rPr lang="sl-SI" sz="2200" u="sng" dirty="0" smtClean="0"/>
              <a:t>mesec pred začetkom</a:t>
            </a:r>
            <a:r>
              <a:rPr lang="sl-SI" sz="2200" dirty="0" smtClean="0"/>
              <a:t> novega šolskega/študijskega leta, sicer štipendija do oddaje vloge miruje in se ne izplačuje.</a:t>
            </a:r>
          </a:p>
          <a:p>
            <a:pPr marL="354013" indent="-354013" eaLnBrk="1" hangingPunct="1">
              <a:defRPr/>
            </a:pPr>
            <a:r>
              <a:rPr lang="sl-SI" sz="2200" dirty="0" smtClean="0"/>
              <a:t>Pogoj: povprečje 4,1 ali izjemni dosežek</a:t>
            </a:r>
          </a:p>
          <a:p>
            <a:pPr lvl="1">
              <a:buFont typeface="Arial" charset="0"/>
              <a:buChar char="•"/>
              <a:defRPr/>
            </a:pPr>
            <a:endParaRPr lang="sl-SI" sz="2200" dirty="0" smtClean="0"/>
          </a:p>
          <a:p>
            <a:pPr lvl="1">
              <a:buFont typeface="Arial" charset="0"/>
              <a:buChar char="•"/>
              <a:defRPr/>
            </a:pPr>
            <a:endParaRPr lang="sl-SI" sz="2200" dirty="0" smtClean="0"/>
          </a:p>
          <a:p>
            <a:pPr eaLnBrk="1" hangingPunct="1">
              <a:buFontTx/>
              <a:buNone/>
              <a:defRPr/>
            </a:pPr>
            <a:endParaRPr lang="sl-SI" sz="2200" dirty="0" smtClean="0"/>
          </a:p>
        </p:txBody>
      </p:sp>
      <p:sp>
        <p:nvSpPr>
          <p:cNvPr id="6" name="Naslov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sl-SI" sz="3200" kern="0" dirty="0">
                <a:latin typeface="+mj-lt"/>
                <a:ea typeface="+mj-ea"/>
                <a:cs typeface="+mj-cs"/>
              </a:rPr>
              <a:t>Višina Zoisove štipendije</a:t>
            </a:r>
          </a:p>
        </p:txBody>
      </p:sp>
    </p:spTree>
    <p:extLst>
      <p:ext uri="{BB962C8B-B14F-4D97-AF65-F5344CB8AC3E}">
        <p14:creationId xmlns:p14="http://schemas.microsoft.com/office/powerpoint/2010/main" val="33579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sl-SI" altLang="sl-SI" sz="3200" b="0" smtClean="0">
                <a:solidFill>
                  <a:schemeClr val="tx1"/>
                </a:solidFill>
              </a:rPr>
              <a:t>Štipendije za deficitarne poklice</a:t>
            </a:r>
          </a:p>
        </p:txBody>
      </p:sp>
      <p:sp>
        <p:nvSpPr>
          <p:cNvPr id="13315" name="Ograda vsebine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sl-SI" sz="2200" b="1" dirty="0" smtClean="0"/>
              <a:t>Upravičenci</a:t>
            </a:r>
            <a:r>
              <a:rPr lang="sl-SI" sz="2200" dirty="0" smtClean="0"/>
              <a:t>: dijaki in študenti, ki se izobražujejo na ravneh in področjih izobraževanja, opredeljenih v </a:t>
            </a:r>
            <a:r>
              <a:rPr lang="sl-SI" sz="2200" b="1" dirty="0" smtClean="0"/>
              <a:t>politiki štipendiranja</a:t>
            </a:r>
            <a:r>
              <a:rPr lang="sl-SI" sz="2200" dirty="0" smtClean="0"/>
              <a:t>.</a:t>
            </a:r>
          </a:p>
          <a:p>
            <a:pPr>
              <a:buFontTx/>
              <a:buNone/>
              <a:defRPr/>
            </a:pPr>
            <a:endParaRPr lang="sl-SI" sz="1000" dirty="0" smtClean="0"/>
          </a:p>
          <a:p>
            <a:pPr>
              <a:buFontTx/>
              <a:buNone/>
              <a:defRPr/>
            </a:pPr>
            <a:r>
              <a:rPr lang="sl-SI" sz="2200" dirty="0" smtClean="0"/>
              <a:t>Politiko štipendiranja sprejme Vlada RS za obdobje 5 let in določi:</a:t>
            </a:r>
          </a:p>
          <a:p>
            <a:pPr>
              <a:defRPr/>
            </a:pPr>
            <a:r>
              <a:rPr lang="sl-SI" sz="2200" dirty="0" smtClean="0"/>
              <a:t>cilje štipendij za deficitarne poklice v Republiki Sloveniji, </a:t>
            </a:r>
          </a:p>
          <a:p>
            <a:pPr>
              <a:defRPr/>
            </a:pPr>
            <a:r>
              <a:rPr lang="sl-SI" sz="2200" dirty="0" smtClean="0"/>
              <a:t>opredelitev področij, ki se spodbujajo preko politike štipendij za deficitarne poklice,</a:t>
            </a:r>
          </a:p>
          <a:p>
            <a:pPr>
              <a:defRPr/>
            </a:pPr>
            <a:r>
              <a:rPr lang="sl-SI" sz="2200" dirty="0" smtClean="0"/>
              <a:t>predviden obseg sredstev za uresničevanje politike štipendij za deficitarne poklice, </a:t>
            </a:r>
          </a:p>
          <a:p>
            <a:pPr>
              <a:defRPr/>
            </a:pPr>
            <a:r>
              <a:rPr lang="sl-SI" sz="2200" dirty="0" smtClean="0"/>
              <a:t>kazalce spremljanja doseganja ciljev, </a:t>
            </a:r>
          </a:p>
          <a:p>
            <a:pPr>
              <a:defRPr/>
            </a:pPr>
            <a:r>
              <a:rPr lang="sl-SI" sz="2200" dirty="0" smtClean="0"/>
              <a:t>pričakovane rezultate štipendij za deficitarne poklice, </a:t>
            </a:r>
          </a:p>
          <a:p>
            <a:pPr>
              <a:defRPr/>
            </a:pPr>
            <a:r>
              <a:rPr lang="sl-SI" sz="2200" dirty="0" smtClean="0"/>
              <a:t>način in obdobje poročanja o izvajanju štipendiranja. </a:t>
            </a:r>
          </a:p>
          <a:p>
            <a:pPr>
              <a:buFontTx/>
              <a:buNone/>
              <a:defRPr/>
            </a:pPr>
            <a:endParaRPr lang="sl-SI" sz="2200" dirty="0" smtClean="0"/>
          </a:p>
        </p:txBody>
      </p:sp>
    </p:spTree>
    <p:extLst>
      <p:ext uri="{BB962C8B-B14F-4D97-AF65-F5344CB8AC3E}">
        <p14:creationId xmlns:p14="http://schemas.microsoft.com/office/powerpoint/2010/main" val="190865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grada vsebine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8862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sl-SI" altLang="sl-SI" sz="2200" dirty="0" smtClean="0"/>
              <a:t>Oddaja vloge za vsakoletno dodelitev pravice – RAZPIS</a:t>
            </a:r>
          </a:p>
          <a:p>
            <a:pPr marL="354013" lvl="1" indent="-354013">
              <a:buFont typeface="Arial" charset="0"/>
              <a:buChar char="•"/>
            </a:pPr>
            <a:r>
              <a:rPr lang="sl-SI" altLang="sl-SI" sz="2200" dirty="0" smtClean="0"/>
              <a:t>Razpis objavljen do konca januarja 2020</a:t>
            </a:r>
          </a:p>
          <a:p>
            <a:pPr marL="354013" lvl="1" indent="-354013">
              <a:buFont typeface="Arial" charset="0"/>
              <a:buChar char="•"/>
            </a:pPr>
            <a:r>
              <a:rPr lang="sl-SI" altLang="sl-SI" sz="2200" dirty="0" smtClean="0"/>
              <a:t>vloga se nahaja na spletni strani Javnega sklada RS za razvoj kadrov in štipendije: </a:t>
            </a:r>
            <a:r>
              <a:rPr lang="sl-SI" altLang="sl-SI" sz="2200" b="1" dirty="0" smtClean="0"/>
              <a:t>www.sklad-kadri.si</a:t>
            </a:r>
            <a:r>
              <a:rPr lang="sl-SI" altLang="sl-SI" sz="2200" dirty="0" smtClean="0"/>
              <a:t>,</a:t>
            </a:r>
            <a:r>
              <a:rPr lang="sl-SI" altLang="sl-SI" sz="2200" b="1" dirty="0" smtClean="0"/>
              <a:t>  </a:t>
            </a:r>
          </a:p>
          <a:p>
            <a:pPr marL="354013" lvl="1" indent="-354013">
              <a:buFont typeface="Arial" charset="0"/>
              <a:buChar char="•"/>
            </a:pPr>
            <a:r>
              <a:rPr lang="sl-SI" altLang="sl-SI" sz="2200" dirty="0" smtClean="0"/>
              <a:t>vlogo je potrebno oddati na Javni sklad za razvoj kadrov in štipendije, Dunajska 22, 1000 Ljubljana</a:t>
            </a:r>
            <a:r>
              <a:rPr lang="sl-SI" altLang="sl-SI" sz="2200" dirty="0"/>
              <a:t>.</a:t>
            </a:r>
            <a:endParaRPr lang="sl-SI" altLang="sl-SI" sz="2200" dirty="0" smtClean="0"/>
          </a:p>
          <a:p>
            <a:pPr marL="354013" lvl="1" indent="-354013">
              <a:buFontTx/>
              <a:buNone/>
            </a:pPr>
            <a:endParaRPr lang="sl-SI" altLang="sl-SI" sz="2200" b="1" dirty="0" smtClean="0"/>
          </a:p>
          <a:p>
            <a:pPr marL="354013" lvl="1" indent="-354013">
              <a:buFontTx/>
              <a:buNone/>
            </a:pPr>
            <a:r>
              <a:rPr lang="sl-SI" altLang="sl-SI" sz="2200" dirty="0" smtClean="0"/>
              <a:t>Višina štipendije: </a:t>
            </a:r>
            <a:r>
              <a:rPr lang="sl-SI" altLang="sl-SI" sz="2200" b="1" dirty="0" smtClean="0"/>
              <a:t>102,40 €</a:t>
            </a:r>
          </a:p>
          <a:p>
            <a:pPr marL="354013" lvl="1" indent="-354013">
              <a:buFontTx/>
              <a:buNone/>
            </a:pPr>
            <a:endParaRPr lang="sl-SI" altLang="sl-SI" sz="2200" b="1" dirty="0" smtClean="0"/>
          </a:p>
        </p:txBody>
      </p:sp>
      <p:sp>
        <p:nvSpPr>
          <p:cNvPr id="31747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sl-SI" altLang="sl-SI" sz="3200" b="0" smtClean="0">
                <a:solidFill>
                  <a:schemeClr val="tx1"/>
                </a:solidFill>
              </a:rPr>
              <a:t>Štipendije za deficitarne poklice</a:t>
            </a:r>
          </a:p>
        </p:txBody>
      </p:sp>
    </p:spTree>
    <p:extLst>
      <p:ext uri="{BB962C8B-B14F-4D97-AF65-F5344CB8AC3E}">
        <p14:creationId xmlns:p14="http://schemas.microsoft.com/office/powerpoint/2010/main" val="16814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Cilj deficitarnih štipendij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Spodbuda vpisa v tehnične programe</a:t>
            </a:r>
          </a:p>
          <a:p>
            <a:r>
              <a:rPr lang="sl-SI" dirty="0" smtClean="0"/>
              <a:t>Zagotavljanje kadra, ki ga trg dela išče</a:t>
            </a:r>
          </a:p>
          <a:p>
            <a:r>
              <a:rPr lang="sl-SI" dirty="0" smtClean="0"/>
              <a:t>Spodbujanje zaposljivosti</a:t>
            </a:r>
          </a:p>
          <a:p>
            <a:r>
              <a:rPr lang="sl-SI" dirty="0" smtClean="0"/>
              <a:t>Spodbujanje vpisa na programe, ki jim grozi ukinitev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1383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400" dirty="0"/>
              <a:t>Programerji računalniških aplikacij, razvijalci in analitiki programske opreme in aplikacij, razvijalci spletnih in multimedijskih </a:t>
            </a:r>
            <a:r>
              <a:rPr lang="sl-SI" sz="2400" dirty="0" smtClean="0"/>
              <a:t>rešitev, monterji in serviserji naprav s področja IKT in omrežja</a:t>
            </a:r>
          </a:p>
          <a:p>
            <a:r>
              <a:rPr lang="sl-SI" sz="2400" dirty="0" smtClean="0"/>
              <a:t>Skladiščniki</a:t>
            </a:r>
          </a:p>
          <a:p>
            <a:r>
              <a:rPr lang="sl-SI" sz="2400" dirty="0" smtClean="0"/>
              <a:t>Strokovnjaki za razvoj kadrov in karierno svetovanje</a:t>
            </a:r>
          </a:p>
          <a:p>
            <a:r>
              <a:rPr lang="sl-SI" sz="2400" dirty="0" smtClean="0"/>
              <a:t>Strokovnjaki za vzgojo in izobraževanje oseb s posebnimi potrebami</a:t>
            </a:r>
          </a:p>
          <a:p>
            <a:r>
              <a:rPr lang="sl-SI" sz="2400" dirty="0" smtClean="0"/>
              <a:t>Varnostniki, vojaki, policisti</a:t>
            </a:r>
          </a:p>
          <a:p>
            <a:r>
              <a:rPr lang="sl-SI" sz="2400" dirty="0" smtClean="0"/>
              <a:t>Vozniki avtobusov, osebnih vozil, taksijev, dostavnih vozil, tovornjakov, vozniki inštruktorji</a:t>
            </a:r>
          </a:p>
          <a:p>
            <a:r>
              <a:rPr lang="sl-SI" sz="2400" dirty="0" smtClean="0"/>
              <a:t>Zavarovalni zastopniki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6067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dirty="0" smtClean="0"/>
              <a:t>Lanski nabor deficitarnih poklicev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 smtClean="0"/>
              <a:t>Kamnosek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Izdelovalec kovinskih konstrukcij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 smtClean="0"/>
              <a:t>Oblikovalec kovin – orodjar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 smtClean="0"/>
              <a:t>Elektrikar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 err="1" smtClean="0"/>
              <a:t>Avtokaroserist</a:t>
            </a:r>
            <a:endParaRPr lang="sl-SI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 smtClean="0"/>
              <a:t>Pek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 smtClean="0"/>
              <a:t>Slaščičar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 smtClean="0"/>
              <a:t>Mesar </a:t>
            </a:r>
            <a:endParaRPr lang="sl-SI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 err="1" smtClean="0"/>
              <a:t>Mehatronik</a:t>
            </a:r>
            <a:r>
              <a:rPr lang="sl-SI" b="1" dirty="0" smtClean="0"/>
              <a:t> operater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Inštalater strojnih instalacij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 smtClean="0"/>
              <a:t>Mizar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 smtClean="0"/>
              <a:t>Zidar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 smtClean="0"/>
              <a:t>Klepar-krovec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Izvajalec </a:t>
            </a:r>
            <a:r>
              <a:rPr lang="sl-SI" dirty="0" err="1" smtClean="0"/>
              <a:t>suhomontažne</a:t>
            </a:r>
            <a:r>
              <a:rPr lang="sl-SI" dirty="0" smtClean="0"/>
              <a:t> gradnje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Slikopleskar-črkoslikar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 smtClean="0"/>
              <a:t>Pečar – pol. </a:t>
            </a:r>
            <a:r>
              <a:rPr lang="sl-SI" b="1" dirty="0" err="1" smtClean="0"/>
              <a:t>keram</a:t>
            </a:r>
            <a:r>
              <a:rPr lang="sl-SI" b="1" dirty="0" smtClean="0"/>
              <a:t>. oblog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 smtClean="0"/>
              <a:t>Gozdar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Dimnikar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Tapetnik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 smtClean="0"/>
              <a:t>Tesar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Steklar </a:t>
            </a:r>
          </a:p>
        </p:txBody>
      </p:sp>
    </p:spTree>
    <p:extLst>
      <p:ext uri="{BB962C8B-B14F-4D97-AF65-F5344CB8AC3E}">
        <p14:creationId xmlns:p14="http://schemas.microsoft.com/office/powerpoint/2010/main" val="40159114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1600" y="0"/>
            <a:ext cx="152400" cy="228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l-SI" sz="2000" dirty="0" smtClean="0">
                <a:solidFill>
                  <a:schemeClr val="accent6"/>
                </a:solidFill>
              </a:rPr>
              <a:t>*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3400" y="1676400"/>
            <a:ext cx="7924800" cy="5029200"/>
          </a:xfrm>
        </p:spPr>
        <p:txBody>
          <a:bodyPr/>
          <a:lstStyle/>
          <a:p>
            <a:pPr>
              <a:defRPr/>
            </a:pPr>
            <a:r>
              <a:rPr lang="sl-SI" sz="2200" dirty="0" smtClean="0"/>
              <a:t>omogočiti opravljanje </a:t>
            </a:r>
            <a:r>
              <a:rPr lang="sl-SI" sz="2200" b="1" dirty="0" smtClean="0"/>
              <a:t>enomesečne delovne prakse </a:t>
            </a:r>
            <a:r>
              <a:rPr lang="sl-SI" sz="2200" dirty="0" smtClean="0"/>
              <a:t>v vsakem letu (v času opravljanja prakse lahko delodajalec povrne stroške za prevoz in prehrano);</a:t>
            </a:r>
          </a:p>
          <a:p>
            <a:pPr>
              <a:defRPr/>
            </a:pPr>
            <a:r>
              <a:rPr lang="sl-SI" sz="2200" dirty="0" smtClean="0"/>
              <a:t>v enem mesecu po zaključku izobraževanja s štipendistom skleniti </a:t>
            </a:r>
            <a:r>
              <a:rPr lang="sl-SI" sz="2200" b="1" dirty="0" smtClean="0"/>
              <a:t>pogodbo o zaposlitvi</a:t>
            </a:r>
            <a:r>
              <a:rPr lang="sl-SI" sz="2200" dirty="0" smtClean="0"/>
              <a:t> za polni delovni čas na ustrezno delovno mesto za eno leto.</a:t>
            </a:r>
          </a:p>
          <a:p>
            <a:pPr marL="0" indent="0">
              <a:buFontTx/>
              <a:buNone/>
              <a:defRPr/>
            </a:pPr>
            <a:r>
              <a:rPr lang="sl-SI" sz="2200" dirty="0" smtClean="0"/>
              <a:t>Možno je tudi, da </a:t>
            </a:r>
            <a:r>
              <a:rPr lang="sl-SI" sz="2200" b="1" dirty="0" smtClean="0"/>
              <a:t>delodajalec štipendista zaposli pred zaključkom izobraževanja</a:t>
            </a:r>
            <a:r>
              <a:rPr lang="sl-SI" sz="2200" dirty="0" smtClean="0"/>
              <a:t>, vendar mora tak štipendist izobraževanje zaključiti v šestih mesecih po zaposlitvi. </a:t>
            </a:r>
          </a:p>
          <a:p>
            <a:pPr marL="0" indent="0">
              <a:buFontTx/>
              <a:buNone/>
              <a:defRPr/>
            </a:pPr>
            <a:r>
              <a:rPr lang="sl-SI" sz="2200" dirty="0" smtClean="0"/>
              <a:t>Delodajalec lahko ob soglasju posameznega štipendista in sklada ali RRA </a:t>
            </a:r>
            <a:r>
              <a:rPr lang="sl-SI" sz="2200" b="1" dirty="0" smtClean="0"/>
              <a:t>pogodbene obveznosti prenese na drugega </a:t>
            </a:r>
            <a:r>
              <a:rPr lang="sl-SI" sz="2200" dirty="0" smtClean="0"/>
              <a:t>delodajalca.</a:t>
            </a:r>
          </a:p>
        </p:txBody>
      </p:sp>
      <p:sp>
        <p:nvSpPr>
          <p:cNvPr id="4" name="Naslov 1"/>
          <p:cNvSpPr txBox="1">
            <a:spLocks/>
          </p:cNvSpPr>
          <p:nvPr/>
        </p:nvSpPr>
        <p:spPr bwMode="auto">
          <a:xfrm>
            <a:off x="457200" y="2286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sl-SI" sz="3200" kern="0" dirty="0" smtClean="0">
                <a:latin typeface="+mj-lt"/>
                <a:ea typeface="+mj-ea"/>
                <a:cs typeface="+mj-cs"/>
              </a:rPr>
              <a:t>Kadrovske štipendije - obveznosti</a:t>
            </a:r>
            <a:r>
              <a:rPr lang="sl-SI" sz="32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32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delodajalca:</a:t>
            </a:r>
          </a:p>
        </p:txBody>
      </p:sp>
    </p:spTree>
    <p:extLst>
      <p:ext uri="{BB962C8B-B14F-4D97-AF65-F5344CB8AC3E}">
        <p14:creationId xmlns:p14="http://schemas.microsoft.com/office/powerpoint/2010/main" val="249276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slov 1"/>
          <p:cNvSpPr>
            <a:spLocks noGrp="1"/>
          </p:cNvSpPr>
          <p:nvPr>
            <p:ph type="title"/>
          </p:nvPr>
        </p:nvSpPr>
        <p:spPr>
          <a:xfrm>
            <a:off x="9067800" y="0"/>
            <a:ext cx="76200" cy="334963"/>
          </a:xfrm>
        </p:spPr>
        <p:txBody>
          <a:bodyPr/>
          <a:lstStyle/>
          <a:p>
            <a:r>
              <a:rPr lang="sl-SI" altLang="sl-SI" sz="800" smtClean="0"/>
              <a:t>*</a:t>
            </a:r>
          </a:p>
        </p:txBody>
      </p:sp>
      <p:sp>
        <p:nvSpPr>
          <p:cNvPr id="34819" name="Ograda vsebine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81600"/>
          </a:xfrm>
        </p:spPr>
        <p:txBody>
          <a:bodyPr/>
          <a:lstStyle/>
          <a:p>
            <a:r>
              <a:rPr lang="sl-SI" altLang="sl-SI" sz="2100" smtClean="0"/>
              <a:t>napredovanje pri izobraževanju in uspešen zaključek izobraževanja, </a:t>
            </a:r>
          </a:p>
          <a:p>
            <a:r>
              <a:rPr lang="sl-SI" altLang="sl-SI" sz="2100" smtClean="0"/>
              <a:t>vsakoletno opravljanje enomesečne prakse pri delodajalcu,</a:t>
            </a:r>
          </a:p>
          <a:p>
            <a:r>
              <a:rPr lang="sl-SI" altLang="sl-SI" sz="2100" smtClean="0"/>
              <a:t>sprejem zaposlitve na ustrezno delovno mesto pri delodajalcu po zaključenem izobraževanju.</a:t>
            </a:r>
          </a:p>
          <a:p>
            <a:pPr>
              <a:buFontTx/>
              <a:buNone/>
            </a:pPr>
            <a:r>
              <a:rPr lang="sl-SI" altLang="sl-SI" sz="2100" b="1" u="sng" smtClean="0"/>
              <a:t>Posebnost:</a:t>
            </a:r>
          </a:p>
          <a:p>
            <a:r>
              <a:rPr lang="sl-SI" altLang="sl-SI" sz="2100" smtClean="0"/>
              <a:t>V prvem letu štipendiranja lahko </a:t>
            </a:r>
            <a:r>
              <a:rPr lang="sl-SI" altLang="sl-SI" sz="2100" b="1" smtClean="0"/>
              <a:t>po enomesečni praksi delodajalec ali štipendist odpove pogodbo o štipendiranju</a:t>
            </a:r>
            <a:r>
              <a:rPr lang="sl-SI" altLang="sl-SI" sz="2100" smtClean="0"/>
              <a:t>. </a:t>
            </a:r>
          </a:p>
          <a:p>
            <a:r>
              <a:rPr lang="sl-SI" altLang="sl-SI" sz="2100" smtClean="0"/>
              <a:t>V primeru take odpovedi štipendist ni dolžan vrniti prejetega zneska štipendije delodajalcu, delodajalec pa ni dolžan vrniti prejetega zneska sofinanciranja, če štipendist uspešno zaključi letnik in napreduje v višji letnik programa.</a:t>
            </a:r>
          </a:p>
          <a:p>
            <a:endParaRPr lang="sl-SI" altLang="sl-SI" sz="2100" smtClean="0"/>
          </a:p>
        </p:txBody>
      </p:sp>
      <p:sp>
        <p:nvSpPr>
          <p:cNvPr id="4" name="Naslov 1"/>
          <p:cNvSpPr txBox="1">
            <a:spLocks/>
          </p:cNvSpPr>
          <p:nvPr/>
        </p:nvSpPr>
        <p:spPr bwMode="auto">
          <a:xfrm>
            <a:off x="457200" y="2286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sl-SI" sz="3200" kern="0" dirty="0">
                <a:latin typeface="+mj-lt"/>
                <a:ea typeface="+mj-ea"/>
                <a:cs typeface="+mj-cs"/>
              </a:rPr>
              <a:t>Obveznosti štipendista:</a:t>
            </a:r>
          </a:p>
        </p:txBody>
      </p:sp>
    </p:spTree>
    <p:extLst>
      <p:ext uri="{BB962C8B-B14F-4D97-AF65-F5344CB8AC3E}">
        <p14:creationId xmlns:p14="http://schemas.microsoft.com/office/powerpoint/2010/main" val="365457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slov 1"/>
          <p:cNvSpPr>
            <a:spLocks/>
          </p:cNvSpPr>
          <p:nvPr/>
        </p:nvSpPr>
        <p:spPr bwMode="auto">
          <a:xfrm>
            <a:off x="609600" y="228600"/>
            <a:ext cx="8229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l-SI" altLang="sl-SI" sz="3200"/>
              <a:t>Štipendije Ad futura</a:t>
            </a:r>
          </a:p>
        </p:txBody>
      </p:sp>
      <p:sp>
        <p:nvSpPr>
          <p:cNvPr id="3" name="Ograda vsebine 2"/>
          <p:cNvSpPr>
            <a:spLocks/>
          </p:cNvSpPr>
          <p:nvPr/>
        </p:nvSpPr>
        <p:spPr bwMode="auto">
          <a:xfrm>
            <a:off x="468313" y="16764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sl-SI" sz="2200" b="1" dirty="0"/>
              <a:t>Štipendije Ad futura za mednarodno mobilnost:</a:t>
            </a:r>
          </a:p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sl-SI" sz="2200" dirty="0"/>
              <a:t>štipendije Ad futura za izobraževanje,</a:t>
            </a:r>
          </a:p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sl-SI" sz="2200" dirty="0"/>
              <a:t>štipendije Ad futura za študijske obiske,</a:t>
            </a:r>
          </a:p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sl-SI" sz="2200" dirty="0"/>
              <a:t>štipendije Ad futura Sodelovanje na tekmovanjih iz znanja ali raziskovanja.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sl-SI" sz="2200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sl-SI" sz="2200" dirty="0"/>
              <a:t>Pogoji in merila izbire so zelo različni in natančno opredeljeni v posameznem razpisu, ki se objavi na spletnih straneh sklada </a:t>
            </a:r>
            <a:r>
              <a:rPr lang="sl-SI" sz="2200" dirty="0" err="1"/>
              <a:t>www.sklad</a:t>
            </a:r>
            <a:r>
              <a:rPr lang="sl-SI" sz="2200" dirty="0"/>
              <a:t>-kadri.si.</a:t>
            </a:r>
          </a:p>
        </p:txBody>
      </p:sp>
    </p:spTree>
    <p:extLst>
      <p:ext uri="{BB962C8B-B14F-4D97-AF65-F5344CB8AC3E}">
        <p14:creationId xmlns:p14="http://schemas.microsoft.com/office/powerpoint/2010/main" val="381034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Razlogi primanjkljajev?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Premalo kandidatov</a:t>
            </a:r>
          </a:p>
          <a:p>
            <a:r>
              <a:rPr lang="sl-SI" dirty="0" smtClean="0"/>
              <a:t>Neusposobljen kader</a:t>
            </a:r>
          </a:p>
          <a:p>
            <a:r>
              <a:rPr lang="sl-SI" dirty="0" smtClean="0"/>
              <a:t>Neustrezni delovni pogoji (plača, delovni čas …)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6845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Presežek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 smtClean="0"/>
              <a:t>Arhitekti</a:t>
            </a:r>
          </a:p>
          <a:p>
            <a:r>
              <a:rPr lang="sl-SI" dirty="0" smtClean="0"/>
              <a:t>Poslovni sekretarji, telefonisti</a:t>
            </a:r>
          </a:p>
          <a:p>
            <a:r>
              <a:rPr lang="sl-SI" dirty="0"/>
              <a:t>U</a:t>
            </a:r>
            <a:r>
              <a:rPr lang="sl-SI" dirty="0" smtClean="0"/>
              <a:t>radniki na bankah in poštah za denarno poslovanje</a:t>
            </a:r>
          </a:p>
          <a:p>
            <a:r>
              <a:rPr lang="sl-SI" dirty="0" smtClean="0"/>
              <a:t>Filozofi, zgodovinarji, politologi</a:t>
            </a:r>
          </a:p>
          <a:p>
            <a:r>
              <a:rPr lang="sl-SI" dirty="0" smtClean="0"/>
              <a:t>Fotografi, grafični in multimedijski oblikovalci, dekoraterji, aranžerji</a:t>
            </a:r>
          </a:p>
          <a:p>
            <a:r>
              <a:rPr lang="sl-SI" dirty="0" smtClean="0"/>
              <a:t>Novinarji</a:t>
            </a:r>
          </a:p>
          <a:p>
            <a:r>
              <a:rPr lang="sl-SI" dirty="0" smtClean="0"/>
              <a:t>Prevajalci, tolmači, lektorji</a:t>
            </a:r>
          </a:p>
          <a:p>
            <a:r>
              <a:rPr lang="sl-SI" dirty="0" smtClean="0"/>
              <a:t>Uradniki v statistiki, financah, zavarovalništvu</a:t>
            </a:r>
          </a:p>
          <a:p>
            <a:r>
              <a:rPr lang="sl-SI" dirty="0" smtClean="0"/>
              <a:t>Glasbeniki, pevci, skladatelji</a:t>
            </a:r>
          </a:p>
          <a:p>
            <a:r>
              <a:rPr lang="sl-SI" dirty="0" smtClean="0"/>
              <a:t>Referenti v turističnih agencijah</a:t>
            </a:r>
          </a:p>
          <a:p>
            <a:r>
              <a:rPr lang="sl-SI" dirty="0" smtClean="0"/>
              <a:t>Strokovnjaki, gozdarstvu in ribištvu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423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je rokovnik za vpis?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Pomembni datumi</a:t>
            </a:r>
            <a:r>
              <a:rPr lang="sl-SI" dirty="0"/>
              <a:t> </a:t>
            </a:r>
            <a:r>
              <a:rPr lang="sl-SI" dirty="0" smtClean="0"/>
              <a:t>pri vpisnem postopku v SŠ</a:t>
            </a:r>
          </a:p>
          <a:p>
            <a:r>
              <a:rPr lang="sl-SI" dirty="0" smtClean="0"/>
              <a:t>Objavljeni na </a:t>
            </a:r>
            <a:r>
              <a:rPr lang="sl-SI" dirty="0">
                <a:hlinkClick r:id="rId2"/>
              </a:rPr>
              <a:t>https://www.gov.si/teme/vpis-v-srednjo-solo</a:t>
            </a:r>
            <a:r>
              <a:rPr lang="sl-SI" dirty="0" smtClean="0">
                <a:hlinkClick r:id="rId2"/>
              </a:rPr>
              <a:t>/</a:t>
            </a:r>
            <a:r>
              <a:rPr lang="sl-SI" dirty="0" smtClean="0"/>
              <a:t>,  na šolski spletni strani in na oglasni deski v šoli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3499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20. januar 2020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Objavljen Razpis za vpis v SŠ in dijaške domove</a:t>
            </a:r>
          </a:p>
          <a:p>
            <a:r>
              <a:rPr lang="sl-SI" dirty="0" smtClean="0"/>
              <a:t>Spletna stran </a:t>
            </a:r>
            <a:r>
              <a:rPr lang="sl-SI" dirty="0">
                <a:hlinkClick r:id="rId2"/>
              </a:rPr>
              <a:t>https://www.gov.si/teme/vpis-v-srednjo-solo</a:t>
            </a:r>
            <a:r>
              <a:rPr lang="sl-SI" dirty="0" smtClean="0">
                <a:hlinkClick r:id="rId2"/>
              </a:rPr>
              <a:t>/</a:t>
            </a:r>
            <a:r>
              <a:rPr lang="sl-SI" dirty="0" smtClean="0"/>
              <a:t> </a:t>
            </a:r>
          </a:p>
          <a:p>
            <a:r>
              <a:rPr lang="sl-SI" dirty="0" smtClean="0"/>
              <a:t>Programi za šol. leto 2019/20 in število razpisanih mest v SŠ in dijaških domovih</a:t>
            </a:r>
          </a:p>
          <a:p>
            <a:r>
              <a:rPr lang="sl-SI" dirty="0" smtClean="0"/>
              <a:t>Kasneje lahko tudi spremembe (ukinejo program ali zmanjšajo/povečajo št. mest)</a:t>
            </a:r>
          </a:p>
          <a:p>
            <a:r>
              <a:rPr lang="sl-SI" dirty="0" smtClean="0"/>
              <a:t>Točne ure (dan) informativnega dne</a:t>
            </a:r>
          </a:p>
          <a:p>
            <a:r>
              <a:rPr lang="sl-SI" dirty="0" smtClean="0"/>
              <a:t>Pogoji za vpis v posamezni program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852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2909</Words>
  <Application>Microsoft Office PowerPoint</Application>
  <PresentationFormat>Diaprojekcija na zaslonu (4:3)</PresentationFormat>
  <Paragraphs>480</Paragraphs>
  <Slides>53</Slides>
  <Notes>3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53</vt:i4>
      </vt:variant>
    </vt:vector>
  </HeadingPairs>
  <TitlesOfParts>
    <vt:vector size="59" baseType="lpstr">
      <vt:lpstr>Arial</vt:lpstr>
      <vt:lpstr>Calibri</vt:lpstr>
      <vt:lpstr>Times New Roman</vt:lpstr>
      <vt:lpstr>Ubuntu</vt:lpstr>
      <vt:lpstr>Wingdings</vt:lpstr>
      <vt:lpstr>Officeova tema</vt:lpstr>
      <vt:lpstr>ROKOVNIK ZA VPIS V  SREDNJE ŠOLE</vt:lpstr>
      <vt:lpstr>DELO Z UČENCI?</vt:lpstr>
      <vt:lpstr>Primanjkljaj poklicev (Poklicni barometer 2019, https://www.ess.gov.si/obvestila/obvestilo/rezultati-poklicnega-barometra-2019 </vt:lpstr>
      <vt:lpstr>PowerPointova predstavitev</vt:lpstr>
      <vt:lpstr>PowerPointova predstavitev</vt:lpstr>
      <vt:lpstr>Razlogi primanjkljajev?</vt:lpstr>
      <vt:lpstr>Presežek</vt:lpstr>
      <vt:lpstr>Kaj je rokovnik za vpis?</vt:lpstr>
      <vt:lpstr>20. januar 2020</vt:lpstr>
      <vt:lpstr>PowerPointova predstavitev</vt:lpstr>
      <vt:lpstr>24. in 25. januar 2020</vt:lpstr>
      <vt:lpstr>3. februar 2020</vt:lpstr>
      <vt:lpstr>14. in 15. februar 2020</vt:lpstr>
      <vt:lpstr>Do 4. marca 2020</vt:lpstr>
      <vt:lpstr>med 11. in 21. marcem 2020</vt:lpstr>
      <vt:lpstr>Do 26. marca 2020</vt:lpstr>
      <vt:lpstr>Do 2. aprila 2020</vt:lpstr>
      <vt:lpstr>8. april 2020 do 16.00</vt:lpstr>
      <vt:lpstr>Gimnazija Vič – 272 prijav na 168 prostih mest </vt:lpstr>
      <vt:lpstr>KDAJ NI OMEJITVE …</vt:lpstr>
      <vt:lpstr>17. april 2020</vt:lpstr>
      <vt:lpstr>Do 23. aprila 2020</vt:lpstr>
      <vt:lpstr>Do 22. maja 2020</vt:lpstr>
      <vt:lpstr>Do 27. maja 2020</vt:lpstr>
      <vt:lpstr>15. junij 2020</vt:lpstr>
      <vt:lpstr>Med 16. in 19. junijem 2020  (19. 6. - do 14.00)</vt:lpstr>
      <vt:lpstr>19. junij 2020</vt:lpstr>
      <vt:lpstr>Do 24. junija 2020 (do 15.00)</vt:lpstr>
      <vt:lpstr>29. junij 2020 do 15.00</vt:lpstr>
      <vt:lpstr>Do 30. junija 2020 (do 14.00)</vt:lpstr>
      <vt:lpstr>1. julij 2020 (do 15.00)</vt:lpstr>
      <vt:lpstr>Do 31. avgusta 2020</vt:lpstr>
      <vt:lpstr>Štipendije</vt:lpstr>
      <vt:lpstr>Možnosti sestavljanja štipendij</vt:lpstr>
      <vt:lpstr>Upravičenci do štipendij </vt:lpstr>
      <vt:lpstr>Državna štipendija</vt:lpstr>
      <vt:lpstr>Višina osnovne državne štipendije</vt:lpstr>
      <vt:lpstr>PowerPointova predstavitev</vt:lpstr>
      <vt:lpstr>Dodatki k državni štipendiji</vt:lpstr>
      <vt:lpstr>Dodatki k državni štipendiji</vt:lpstr>
      <vt:lpstr>Zoisove štipendije</vt:lpstr>
      <vt:lpstr>Izjemni dosežki</vt:lpstr>
      <vt:lpstr>Točke – po Pravilniku o dodeljevanju Zoisove štipendije</vt:lpstr>
      <vt:lpstr>Meje za šol. leto 2019/20</vt:lpstr>
      <vt:lpstr>Višina Zoisove štipendije</vt:lpstr>
      <vt:lpstr>PowerPointova predstavitev</vt:lpstr>
      <vt:lpstr>Štipendije za deficitarne poklice</vt:lpstr>
      <vt:lpstr>Štipendije za deficitarne poklice</vt:lpstr>
      <vt:lpstr>Cilj deficitarnih štipendij</vt:lpstr>
      <vt:lpstr>Lanski nabor deficitarnih poklicev</vt:lpstr>
      <vt:lpstr>*</vt:lpstr>
      <vt:lpstr>*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ROKOVNIK ZA VPIS V  SREDNJE ŠOLE</dc:title>
  <dc:creator>Ministerstvo za šolstvo</dc:creator>
  <cp:lastModifiedBy>Branko</cp:lastModifiedBy>
  <cp:revision>86</cp:revision>
  <dcterms:created xsi:type="dcterms:W3CDTF">2013-12-09T16:00:57Z</dcterms:created>
  <dcterms:modified xsi:type="dcterms:W3CDTF">2019-12-09T15:15:24Z</dcterms:modified>
</cp:coreProperties>
</file>