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5085" y="36576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 smtClean="0">
                <a:solidFill>
                  <a:srgbClr val="FF0000"/>
                </a:solidFill>
              </a:rPr>
              <a:t>DIHALA</a:t>
            </a:r>
            <a:endParaRPr lang="sl-SI" sz="60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30" name="Picture 6" descr="Rezultat iskanja slik za šk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75" y="3643883"/>
            <a:ext cx="4438387" cy="26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plju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4" y="3159348"/>
            <a:ext cx="4314749" cy="32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trahe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34" y="521687"/>
            <a:ext cx="56769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kolobarn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6" y="390350"/>
            <a:ext cx="3328722" cy="22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0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2200" y="3795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l-SI" sz="4400" b="1" dirty="0" smtClean="0">
                <a:solidFill>
                  <a:srgbClr val="7030A0"/>
                </a:solidFill>
              </a:rPr>
              <a:t>IZMENJAVA PLINOV SKOZI </a:t>
            </a:r>
            <a:r>
              <a:rPr lang="sl-SI" sz="4400" b="1" dirty="0" smtClean="0">
                <a:solidFill>
                  <a:srgbClr val="7030A0"/>
                </a:solidFill>
              </a:rPr>
              <a:t>CELIČNO MEMBRANO ALI SKOZI KOŽO</a:t>
            </a:r>
            <a:endParaRPr lang="sl-SI" sz="4400" b="1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2751" y="1699437"/>
            <a:ext cx="9932412" cy="4563139"/>
          </a:xfrm>
        </p:spPr>
        <p:txBody>
          <a:bodyPr/>
          <a:lstStyle/>
          <a:p>
            <a:r>
              <a:rPr lang="sl-SI" dirty="0" smtClean="0"/>
              <a:t>ZNAČILNO ZA:</a:t>
            </a:r>
          </a:p>
          <a:p>
            <a:pPr>
              <a:buFontTx/>
              <a:buChar char="-"/>
            </a:pPr>
            <a:r>
              <a:rPr lang="sl-SI" sz="2800" b="1" dirty="0" smtClean="0"/>
              <a:t>ENOCELIČARJE</a:t>
            </a:r>
          </a:p>
          <a:p>
            <a:pPr>
              <a:buFontTx/>
              <a:buChar char="-"/>
            </a:pPr>
            <a:endParaRPr lang="sl-SI" sz="2800" b="1" dirty="0" smtClean="0"/>
          </a:p>
          <a:p>
            <a:pPr>
              <a:buFontTx/>
              <a:buChar char="-"/>
            </a:pPr>
            <a:r>
              <a:rPr lang="sl-SI" sz="2800" b="1" dirty="0" smtClean="0"/>
              <a:t>KOLOBARNIKE</a:t>
            </a:r>
          </a:p>
          <a:p>
            <a:pPr>
              <a:buFontTx/>
              <a:buChar char="-"/>
            </a:pPr>
            <a:endParaRPr lang="sl-SI" sz="2800" b="1" dirty="0" smtClean="0"/>
          </a:p>
          <a:p>
            <a:pPr>
              <a:buFontTx/>
              <a:buChar char="-"/>
            </a:pPr>
            <a:r>
              <a:rPr lang="sl-SI" sz="2800" b="1" dirty="0" smtClean="0"/>
              <a:t>DVOŽIVKE</a:t>
            </a:r>
            <a:endParaRPr lang="sl-SI" sz="2800" b="1" dirty="0"/>
          </a:p>
        </p:txBody>
      </p:sp>
      <p:pic>
        <p:nvPicPr>
          <p:cNvPr id="1026" name="Picture 2" descr="Rezultat iskanja slik za AM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1228" y="857513"/>
            <a:ext cx="2682486" cy="32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KOLOBARN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43" y="2133600"/>
            <a:ext cx="3980489" cy="28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DVOŽIV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08" y="3829133"/>
            <a:ext cx="3961925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ZA PONOVITEV: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22474" y="2133600"/>
            <a:ext cx="9782138" cy="3777622"/>
          </a:xfrm>
        </p:spPr>
        <p:txBody>
          <a:bodyPr/>
          <a:lstStyle/>
          <a:p>
            <a:r>
              <a:rPr lang="sl-SI" dirty="0" smtClean="0"/>
              <a:t>Kakšna je naloga dihal pri organizmih?</a:t>
            </a:r>
          </a:p>
          <a:p>
            <a:endParaRPr lang="sl-SI" dirty="0" smtClean="0"/>
          </a:p>
          <a:p>
            <a:r>
              <a:rPr lang="sl-SI" dirty="0" smtClean="0"/>
              <a:t>Opiši zgradbo dihal pri ljudeh.</a:t>
            </a:r>
          </a:p>
          <a:p>
            <a:endParaRPr lang="sl-SI" dirty="0" smtClean="0"/>
          </a:p>
          <a:p>
            <a:r>
              <a:rPr lang="sl-SI" dirty="0" smtClean="0"/>
              <a:t>Opiši pot kisika iz zraka do mitohondrija.</a:t>
            </a:r>
          </a:p>
          <a:p>
            <a:endParaRPr lang="sl-SI" dirty="0" smtClean="0"/>
          </a:p>
          <a:p>
            <a:r>
              <a:rPr lang="sl-SI" dirty="0" smtClean="0"/>
              <a:t>Kakšne vrste dihal poznamo in za katere vrste organizmov so značilna</a:t>
            </a:r>
            <a:r>
              <a:rPr lang="sl-SI" dirty="0" smtClean="0"/>
              <a:t>?</a:t>
            </a:r>
          </a:p>
          <a:p>
            <a:r>
              <a:rPr lang="sl-SI" dirty="0" smtClean="0"/>
              <a:t>Naredi tabelo, v kateri predstaviš vrste dihal in organizme, ki jih imajo. To pošlji na moj </a:t>
            </a:r>
            <a:r>
              <a:rPr lang="sl-SI" dirty="0" err="1" smtClean="0"/>
              <a:t>enaslov</a:t>
            </a:r>
            <a:r>
              <a:rPr lang="sl-SI" dirty="0" smtClean="0"/>
              <a:t>.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24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KRITERIJI USPEŠNOSTI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Razumeš, da izmenjava plinov pri živalih poteka preko različnih dihalnih površin (koža, škrge, pljuča, vzdušnice)</a:t>
            </a:r>
          </a:p>
          <a:p>
            <a:r>
              <a:rPr lang="sl-SI" dirty="0" smtClean="0"/>
              <a:t>Razumeš, da enoceličarji izmenjujejo snovi z okoljem skozi celično </a:t>
            </a:r>
            <a:r>
              <a:rPr lang="sl-SI" dirty="0" err="1" smtClean="0"/>
              <a:t>membranoali</a:t>
            </a:r>
            <a:r>
              <a:rPr lang="sl-SI" dirty="0" smtClean="0"/>
              <a:t> skozi celotno telesno površino, večje živali pa imajo zato razvite transportne sisteme.</a:t>
            </a:r>
          </a:p>
          <a:p>
            <a:r>
              <a:rPr lang="sl-SI" dirty="0" smtClean="0"/>
              <a:t>Primerjaš izmenjavo plinov </a:t>
            </a:r>
            <a:r>
              <a:rPr lang="sl-SI" smtClean="0"/>
              <a:t>s celičnim dihanjem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848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7511" y="7891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</a:rPr>
              <a:t>FUNKCIJA DIHAL</a:t>
            </a:r>
            <a:endParaRPr lang="sl-SI" sz="48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69571" y="2133600"/>
            <a:ext cx="10035041" cy="377762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PRENOS </a:t>
            </a:r>
            <a:r>
              <a:rPr lang="sl-SI" sz="2800" b="1" dirty="0" smtClean="0">
                <a:solidFill>
                  <a:srgbClr val="00B0F0"/>
                </a:solidFill>
              </a:rPr>
              <a:t>KISIKA V KRVOŽILJE </a:t>
            </a:r>
            <a:r>
              <a:rPr lang="sl-SI" sz="2800" dirty="0" smtClean="0"/>
              <a:t>IN </a:t>
            </a:r>
            <a:r>
              <a:rPr lang="sl-SI" sz="2800" b="1" dirty="0" smtClean="0">
                <a:solidFill>
                  <a:srgbClr val="FF0000"/>
                </a:solidFill>
              </a:rPr>
              <a:t>OGLJIKOVEGA DIOKSIDA VEN </a:t>
            </a:r>
            <a:r>
              <a:rPr lang="sl-SI" sz="2800" dirty="0" smtClean="0"/>
              <a:t>IZ TELESA</a:t>
            </a:r>
          </a:p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2050" name="Picture 2" descr="Rezultat iskanja slik za DIH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3" y="3287394"/>
            <a:ext cx="5624739" cy="35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2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2053" y="6404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 smtClean="0">
                <a:solidFill>
                  <a:srgbClr val="00B0F0"/>
                </a:solidFill>
              </a:rPr>
              <a:t>ZGRADBA DIHAL PRI ČLOVEKU</a:t>
            </a:r>
            <a:endParaRPr lang="sl-SI" sz="4400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89957" y="2133600"/>
            <a:ext cx="10214655" cy="377762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Rezultat iskanja slik za DIH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671" y="1280883"/>
            <a:ext cx="5514858" cy="55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1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1071" y="624110"/>
            <a:ext cx="9463541" cy="1509490"/>
          </a:xfrm>
        </p:spPr>
        <p:txBody>
          <a:bodyPr>
            <a:noAutofit/>
          </a:bodyPr>
          <a:lstStyle/>
          <a:p>
            <a:pPr algn="ctr"/>
            <a:r>
              <a:rPr lang="sl-SI" sz="4000" b="1" dirty="0" smtClean="0">
                <a:solidFill>
                  <a:srgbClr val="0070C0"/>
                </a:solidFill>
              </a:rPr>
              <a:t>PRENOS PLINOV V IN IZ KRVNEGA OBTOKA Z </a:t>
            </a:r>
            <a:r>
              <a:rPr lang="sl-SI" sz="4000" b="1" dirty="0" smtClean="0">
                <a:solidFill>
                  <a:srgbClr val="FF0000"/>
                </a:solidFill>
              </a:rPr>
              <a:t>DIFUZIJO</a:t>
            </a:r>
            <a:endParaRPr lang="sl-SI" sz="40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845129" y="2400300"/>
            <a:ext cx="9659483" cy="351092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525486"/>
            <a:ext cx="5879257" cy="41529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24712" y="1935171"/>
            <a:ext cx="4279900" cy="474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78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825" y="57512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rgbClr val="FF0000"/>
                </a:solidFill>
              </a:rPr>
              <a:t>RAZLIČNI NAČINI IZMENJAVE PLINOV Z OKOLJEM</a:t>
            </a:r>
            <a:endParaRPr lang="sl-SI" sz="48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6043" y="2133600"/>
            <a:ext cx="10508569" cy="3777622"/>
          </a:xfrm>
        </p:spPr>
        <p:txBody>
          <a:bodyPr>
            <a:normAutofit fontScale="92500" lnSpcReduction="10000"/>
          </a:bodyPr>
          <a:lstStyle/>
          <a:p>
            <a:r>
              <a:rPr lang="sl-SI" sz="3200" b="1" dirty="0" smtClean="0">
                <a:solidFill>
                  <a:srgbClr val="00B0F0"/>
                </a:solidFill>
              </a:rPr>
              <a:t>PLUČA</a:t>
            </a:r>
          </a:p>
          <a:p>
            <a:endParaRPr lang="sl-SI" sz="3200" b="1" dirty="0" smtClean="0"/>
          </a:p>
          <a:p>
            <a:r>
              <a:rPr lang="sl-SI" sz="3200" b="1" dirty="0" smtClean="0">
                <a:solidFill>
                  <a:srgbClr val="002060"/>
                </a:solidFill>
              </a:rPr>
              <a:t>ŠKRGE</a:t>
            </a:r>
          </a:p>
          <a:p>
            <a:endParaRPr lang="sl-SI" sz="3200" b="1" dirty="0" smtClean="0"/>
          </a:p>
          <a:p>
            <a:r>
              <a:rPr lang="sl-SI" sz="3200" b="1" dirty="0" smtClean="0">
                <a:solidFill>
                  <a:srgbClr val="00B050"/>
                </a:solidFill>
              </a:rPr>
              <a:t>TRAHEJE = VZDUŠNICE</a:t>
            </a:r>
            <a:endParaRPr lang="sl-SI" sz="3200" b="1" dirty="0" smtClean="0">
              <a:solidFill>
                <a:srgbClr val="00B050"/>
              </a:solidFill>
            </a:endParaRPr>
          </a:p>
          <a:p>
            <a:endParaRPr lang="sl-SI" sz="3200" b="1" dirty="0" smtClean="0"/>
          </a:p>
          <a:p>
            <a:r>
              <a:rPr lang="sl-SI" sz="3200" b="1" dirty="0" smtClean="0">
                <a:solidFill>
                  <a:srgbClr val="7030A0"/>
                </a:solidFill>
              </a:rPr>
              <a:t>IZMENJAVA SKOZI KOŽO</a:t>
            </a:r>
            <a:endParaRPr lang="sl-SI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0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6143" y="624110"/>
            <a:ext cx="9708469" cy="1509490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 smtClean="0">
                <a:solidFill>
                  <a:srgbClr val="FF0000"/>
                </a:solidFill>
              </a:rPr>
              <a:t>PLJUČA</a:t>
            </a:r>
            <a:endParaRPr lang="sl-SI" sz="54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7300" y="2449286"/>
            <a:ext cx="10247312" cy="365760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ZNAČILNA ZA: </a:t>
            </a:r>
          </a:p>
          <a:p>
            <a:pPr marL="0" indent="0">
              <a:buNone/>
            </a:pPr>
            <a:r>
              <a:rPr lang="sl-SI" sz="3200" b="1" dirty="0" smtClean="0"/>
              <a:t>SESALCE, </a:t>
            </a:r>
          </a:p>
          <a:p>
            <a:pPr marL="0" indent="0">
              <a:buNone/>
            </a:pPr>
            <a:r>
              <a:rPr lang="sl-SI" sz="3200" b="1" dirty="0" smtClean="0"/>
              <a:t>PTIČE, </a:t>
            </a:r>
          </a:p>
          <a:p>
            <a:pPr marL="0" indent="0">
              <a:buNone/>
            </a:pPr>
            <a:r>
              <a:rPr lang="sl-SI" sz="3200" b="1" dirty="0" smtClean="0"/>
              <a:t>PLAZILCE, </a:t>
            </a:r>
          </a:p>
          <a:p>
            <a:pPr marL="0" indent="0">
              <a:buNone/>
            </a:pPr>
            <a:r>
              <a:rPr lang="sl-SI" sz="3200" b="1" dirty="0" smtClean="0"/>
              <a:t>DVOŽIVKE</a:t>
            </a:r>
            <a:endParaRPr lang="sl-SI" sz="3200" b="1" dirty="0"/>
          </a:p>
        </p:txBody>
      </p:sp>
      <p:pic>
        <p:nvPicPr>
          <p:cNvPr id="5122" name="Picture 2" descr="Rezultat iskanja slik za SESAL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703" y="991790"/>
            <a:ext cx="3044825" cy="22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P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34" y="2196872"/>
            <a:ext cx="3745069" cy="24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zultat iskanja slik za PLAZIL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57" y="3275409"/>
            <a:ext cx="3325043" cy="22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zultat iskanja slik za DVOŽIV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78" y="4687286"/>
            <a:ext cx="4187825" cy="23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7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2583" y="5098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002060"/>
                </a:solidFill>
              </a:rPr>
              <a:t>ŠKRGE</a:t>
            </a:r>
            <a:endParaRPr lang="sl-SI" sz="4800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16529" y="2133600"/>
            <a:ext cx="9888083" cy="3777622"/>
          </a:xfrm>
        </p:spPr>
        <p:txBody>
          <a:bodyPr>
            <a:normAutofit fontScale="92500" lnSpcReduction="10000"/>
          </a:bodyPr>
          <a:lstStyle/>
          <a:p>
            <a:r>
              <a:rPr lang="sl-SI" sz="3200" dirty="0" smtClean="0"/>
              <a:t>ZNAČILNE ZA:</a:t>
            </a:r>
          </a:p>
          <a:p>
            <a:endParaRPr lang="sl-SI" sz="3200" dirty="0" smtClean="0"/>
          </a:p>
          <a:p>
            <a:pPr>
              <a:buFontTx/>
              <a:buChar char="-"/>
            </a:pPr>
            <a:r>
              <a:rPr lang="sl-SI" sz="3200" b="1" dirty="0" smtClean="0"/>
              <a:t>VODNE VRETENČARJE</a:t>
            </a:r>
          </a:p>
          <a:p>
            <a:pPr>
              <a:buFontTx/>
              <a:buChar char="-"/>
            </a:pPr>
            <a:endParaRPr lang="sl-SI" sz="3200" b="1" dirty="0" smtClean="0"/>
          </a:p>
          <a:p>
            <a:pPr>
              <a:buFontTx/>
              <a:buChar char="-"/>
            </a:pPr>
            <a:r>
              <a:rPr lang="sl-SI" sz="3200" b="1" dirty="0" smtClean="0"/>
              <a:t>DVOŽIVKE</a:t>
            </a:r>
          </a:p>
          <a:p>
            <a:pPr>
              <a:buFontTx/>
              <a:buChar char="-"/>
            </a:pPr>
            <a:endParaRPr lang="sl-SI" sz="3200" b="1" dirty="0" smtClean="0"/>
          </a:p>
          <a:p>
            <a:pPr>
              <a:buFontTx/>
              <a:buChar char="-"/>
            </a:pPr>
            <a:r>
              <a:rPr lang="sl-SI" sz="3200" b="1" dirty="0" smtClean="0"/>
              <a:t>KOLOBARNIKI</a:t>
            </a:r>
            <a:endParaRPr lang="sl-SI" sz="3200" b="1" dirty="0"/>
          </a:p>
        </p:txBody>
      </p:sp>
      <p:pic>
        <p:nvPicPr>
          <p:cNvPr id="6146" name="Picture 2" descr="Rezultat iskanja slik za SH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72" y="1765304"/>
            <a:ext cx="3845077" cy="21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zultat iskanja slik za PROTEUS ANGUI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59" y="3928160"/>
            <a:ext cx="3016412" cy="206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DVOZIV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426" y="3914970"/>
            <a:ext cx="3119733" cy="29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zultat iskanja slik za KOLOBARN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59" y="-290430"/>
            <a:ext cx="3072807" cy="2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t="6068" r="1227" b="47674"/>
          <a:stretch>
            <a:fillRect/>
          </a:stretch>
        </p:blipFill>
        <p:spPr bwMode="auto">
          <a:xfrm>
            <a:off x="4649913" y="-233847"/>
            <a:ext cx="8213594" cy="332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b="49324"/>
          <a:stretch>
            <a:fillRect/>
          </a:stretch>
        </p:blipFill>
        <p:spPr bwMode="auto">
          <a:xfrm>
            <a:off x="5530380" y="3091873"/>
            <a:ext cx="7758946" cy="37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44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1317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</a:rPr>
              <a:t>TRAHEJE ALI </a:t>
            </a:r>
            <a:br>
              <a:rPr lang="sl-SI" sz="4800" b="1" dirty="0" smtClean="0">
                <a:solidFill>
                  <a:srgbClr val="00B050"/>
                </a:solidFill>
              </a:rPr>
            </a:br>
            <a:r>
              <a:rPr lang="sl-SI" sz="4800" b="1" dirty="0" smtClean="0">
                <a:solidFill>
                  <a:srgbClr val="00B050"/>
                </a:solidFill>
              </a:rPr>
              <a:t>VZDUŠNICE</a:t>
            </a:r>
            <a:endParaRPr lang="sl-SI" sz="48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9714" y="2133600"/>
            <a:ext cx="10524898" cy="3777622"/>
          </a:xfrm>
        </p:spPr>
        <p:txBody>
          <a:bodyPr>
            <a:normAutofit/>
          </a:bodyPr>
          <a:lstStyle/>
          <a:p>
            <a:r>
              <a:rPr lang="sl-SI" sz="3600" dirty="0" smtClean="0"/>
              <a:t>ZNAČILNE ZA:</a:t>
            </a:r>
          </a:p>
          <a:p>
            <a:endParaRPr lang="sl-SI" sz="3600" dirty="0"/>
          </a:p>
          <a:p>
            <a:pPr marL="0" indent="0">
              <a:buNone/>
            </a:pPr>
            <a:r>
              <a:rPr lang="sl-SI" sz="3600" dirty="0" smtClean="0"/>
              <a:t>-</a:t>
            </a:r>
            <a:r>
              <a:rPr lang="sl-SI" sz="3600" b="1" dirty="0" smtClean="0"/>
              <a:t>ČLENONOŽCE</a:t>
            </a:r>
          </a:p>
          <a:p>
            <a:pPr marL="0" indent="0">
              <a:buNone/>
            </a:pPr>
            <a:r>
              <a:rPr lang="sl-SI" sz="3600" b="1" dirty="0" smtClean="0"/>
              <a:t>(žuželke, raki, pajkovci,…)</a:t>
            </a:r>
            <a:endParaRPr lang="sl-SI" sz="3600" b="1" dirty="0"/>
          </a:p>
        </p:txBody>
      </p:sp>
      <p:pic>
        <p:nvPicPr>
          <p:cNvPr id="7170" name="Picture 2" descr="Rezultat iskanja slik za MRAVL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2" y="774031"/>
            <a:ext cx="4498068" cy="33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ultat iskanja slik za KOBIL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2" y="3765368"/>
            <a:ext cx="5233343" cy="3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05513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204</Words>
  <Application>Microsoft Office PowerPoint</Application>
  <PresentationFormat>Širokozaslonsko</PresentationFormat>
  <Paragraphs>52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Šelest</vt:lpstr>
      <vt:lpstr>DIHALA</vt:lpstr>
      <vt:lpstr>KRITERIJI USPEŠNOSTI</vt:lpstr>
      <vt:lpstr>FUNKCIJA DIHAL</vt:lpstr>
      <vt:lpstr>ZGRADBA DIHAL PRI ČLOVEKU</vt:lpstr>
      <vt:lpstr>PRENOS PLINOV V IN IZ KRVNEGA OBTOKA Z DIFUZIJO</vt:lpstr>
      <vt:lpstr>RAZLIČNI NAČINI IZMENJAVE PLINOV Z OKOLJEM</vt:lpstr>
      <vt:lpstr>PLJUČA</vt:lpstr>
      <vt:lpstr>ŠKRGE</vt:lpstr>
      <vt:lpstr>TRAHEJE ALI  VZDUŠNICE</vt:lpstr>
      <vt:lpstr>IZMENJAVA PLINOV SKOZI CELIČNO MEMBRANO ALI SKOZI KOŽO</vt:lpstr>
      <vt:lpstr>VPRAŠANJA ZA PONOVITEV: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DIHALA</dc:title>
  <dc:creator>ucenec</dc:creator>
  <cp:lastModifiedBy>Karmen Slana</cp:lastModifiedBy>
  <cp:revision>8</cp:revision>
  <dcterms:created xsi:type="dcterms:W3CDTF">2020-02-06T07:39:25Z</dcterms:created>
  <dcterms:modified xsi:type="dcterms:W3CDTF">2020-04-03T18:12:02Z</dcterms:modified>
</cp:coreProperties>
</file>