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81813" cy="96615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vaČebulj" initials="ŽČ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4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14T13:09:41.302" idx="1">
    <p:pos x="655" y="1926"/>
    <p:text>namesto tropičja raje itd., še posebej v tem primeru, ko mora tropičje ostati samo v novi vrstici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F14FF3-44AC-47CD-8A39-5C49B6959B2B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27BE03-C94B-459F-9E9A-16A7D3E0BDB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58200" cy="1222375"/>
          </a:xfrm>
        </p:spPr>
        <p:txBody>
          <a:bodyPr>
            <a:normAutofit/>
          </a:bodyPr>
          <a:lstStyle/>
          <a:p>
            <a:r>
              <a:rPr lang="sl-SI" sz="6000" dirty="0" smtClean="0"/>
              <a:t>VEČKOTNIKI</a:t>
            </a:r>
            <a:endParaRPr lang="sl-SI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8. razred 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 obseg in ploščina večkotnika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Obseg večkotnika </a:t>
            </a:r>
            <a:r>
              <a:rPr lang="sl-SI" dirty="0" smtClean="0"/>
              <a:t>je enak vsoti dolžin vseh stranic: </a:t>
            </a:r>
          </a:p>
          <a:p>
            <a:r>
              <a:rPr lang="sl-SI" b="1" dirty="0" smtClean="0"/>
              <a:t>Obseg pravilnega n-kotnika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4" name="Rounded Rectangle 3"/>
          <p:cNvSpPr/>
          <p:nvPr/>
        </p:nvSpPr>
        <p:spPr>
          <a:xfrm>
            <a:off x="5580112" y="2636912"/>
            <a:ext cx="165618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/>
              <a:t>o = n </a:t>
            </a:r>
            <a:r>
              <a:rPr lang="sl-SI" sz="3200" dirty="0">
                <a:solidFill>
                  <a:schemeClr val="tx1"/>
                </a:solidFill>
                <a:sym typeface="Mathematica1"/>
              </a:rPr>
              <a:t>∙</a:t>
            </a:r>
            <a:r>
              <a:rPr lang="sl-SI" sz="3200" dirty="0" smtClean="0">
                <a:sym typeface="Mathematica1"/>
              </a:rPr>
              <a:t> </a:t>
            </a:r>
            <a:r>
              <a:rPr lang="sl-SI" sz="3200" dirty="0" smtClean="0"/>
              <a:t>a</a:t>
            </a:r>
            <a:endParaRPr lang="sl-SI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2123728" y="2060848"/>
            <a:ext cx="3312368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/>
              <a:t>o = a + b + c + …</a:t>
            </a:r>
            <a:endParaRPr lang="sl-SI" sz="3200" dirty="0"/>
          </a:p>
        </p:txBody>
      </p:sp>
      <p:pic>
        <p:nvPicPr>
          <p:cNvPr id="6" name="Picture 5" descr="enakostranični trikot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438853"/>
            <a:ext cx="1763395" cy="1587056"/>
          </a:xfrm>
          <a:prstGeom prst="rect">
            <a:avLst/>
          </a:prstGeom>
        </p:spPr>
      </p:pic>
      <p:pic>
        <p:nvPicPr>
          <p:cNvPr id="7" name="Picture 6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6717" y="4870901"/>
            <a:ext cx="268637" cy="211072"/>
          </a:xfrm>
          <a:prstGeom prst="rect">
            <a:avLst/>
          </a:prstGeom>
        </p:spPr>
      </p:pic>
      <p:pic>
        <p:nvPicPr>
          <p:cNvPr id="8" name="Picture 7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8605" y="4870901"/>
            <a:ext cx="268637" cy="211072"/>
          </a:xfrm>
          <a:prstGeom prst="rect">
            <a:avLst/>
          </a:prstGeom>
        </p:spPr>
      </p:pic>
      <p:pic>
        <p:nvPicPr>
          <p:cNvPr id="9" name="Picture 8" descr="trikotni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284984"/>
            <a:ext cx="2448272" cy="14193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2581" y="6167045"/>
            <a:ext cx="1737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pravilni trikotnik</a:t>
            </a:r>
          </a:p>
          <a:p>
            <a:r>
              <a:rPr lang="sl-SI" dirty="0" smtClean="0"/>
              <a:t>o </a:t>
            </a:r>
            <a:r>
              <a:rPr lang="sl-SI" dirty="0" smtClean="0"/>
              <a:t>= 3</a:t>
            </a:r>
            <a:r>
              <a:rPr lang="sl-SI" dirty="0" smtClean="0">
                <a:sym typeface="Mathematica1"/>
              </a:rPr>
              <a:t> </a:t>
            </a:r>
            <a:r>
              <a:rPr lang="sl-SI" dirty="0">
                <a:sym typeface="Mathematica1"/>
              </a:rPr>
              <a:t>∙</a:t>
            </a:r>
            <a:r>
              <a:rPr lang="sl-SI" dirty="0" smtClean="0">
                <a:sym typeface="Mathematica1"/>
              </a:rPr>
              <a:t> a</a:t>
            </a:r>
            <a:endParaRPr lang="sl-SI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4725144"/>
            <a:ext cx="2412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raznostranični trikotnik</a:t>
            </a:r>
          </a:p>
          <a:p>
            <a:r>
              <a:rPr lang="sl-SI" dirty="0" smtClean="0"/>
              <a:t>o </a:t>
            </a:r>
            <a:r>
              <a:rPr lang="sl-SI" dirty="0" smtClean="0"/>
              <a:t>= a + b + c</a:t>
            </a:r>
            <a:endParaRPr lang="sl-SI" dirty="0"/>
          </a:p>
        </p:txBody>
      </p:sp>
      <p:pic>
        <p:nvPicPr>
          <p:cNvPr id="12" name="Picture 11" descr="petkotn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356992"/>
            <a:ext cx="2238756" cy="17735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27984" y="5130506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/>
              <a:t>petkotnik</a:t>
            </a:r>
            <a:endParaRPr lang="sl-SI" dirty="0" smtClean="0"/>
          </a:p>
          <a:p>
            <a:r>
              <a:rPr lang="sl-SI" dirty="0" smtClean="0"/>
              <a:t>o </a:t>
            </a:r>
            <a:r>
              <a:rPr lang="sl-SI" dirty="0" smtClean="0"/>
              <a:t>= a + b + c + d + e</a:t>
            </a:r>
            <a:endParaRPr lang="sl-SI" dirty="0"/>
          </a:p>
        </p:txBody>
      </p:sp>
      <p:pic>
        <p:nvPicPr>
          <p:cNvPr id="14" name="Picture 13" descr="pravilni šestkotni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3914139"/>
            <a:ext cx="2088232" cy="2035141"/>
          </a:xfrm>
          <a:prstGeom prst="rect">
            <a:avLst/>
          </a:prstGeom>
        </p:spPr>
      </p:pic>
      <p:pic>
        <p:nvPicPr>
          <p:cNvPr id="15" name="Picture 14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5274968"/>
            <a:ext cx="268637" cy="211072"/>
          </a:xfrm>
          <a:prstGeom prst="rect">
            <a:avLst/>
          </a:prstGeom>
        </p:spPr>
      </p:pic>
      <p:pic>
        <p:nvPicPr>
          <p:cNvPr id="16" name="Picture 15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4338864"/>
            <a:ext cx="268637" cy="211072"/>
          </a:xfrm>
          <a:prstGeom prst="rect">
            <a:avLst/>
          </a:prstGeom>
        </p:spPr>
      </p:pic>
      <p:pic>
        <p:nvPicPr>
          <p:cNvPr id="17" name="Picture 16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3906816"/>
            <a:ext cx="268637" cy="211072"/>
          </a:xfrm>
          <a:prstGeom prst="rect">
            <a:avLst/>
          </a:prstGeom>
        </p:spPr>
      </p:pic>
      <p:pic>
        <p:nvPicPr>
          <p:cNvPr id="18" name="Picture 17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2440" y="4410872"/>
            <a:ext cx="268637" cy="211072"/>
          </a:xfrm>
          <a:prstGeom prst="rect">
            <a:avLst/>
          </a:prstGeom>
        </p:spPr>
      </p:pic>
      <p:pic>
        <p:nvPicPr>
          <p:cNvPr id="19" name="Picture 18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2440" y="5274968"/>
            <a:ext cx="268637" cy="21107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020272" y="6021288"/>
            <a:ext cx="1943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pravilni </a:t>
            </a:r>
            <a:r>
              <a:rPr lang="sl-SI" dirty="0" err="1" smtClean="0"/>
              <a:t>šestkotnik</a:t>
            </a:r>
            <a:endParaRPr lang="sl-SI" dirty="0" smtClean="0"/>
          </a:p>
          <a:p>
            <a:r>
              <a:rPr lang="sl-SI" dirty="0" smtClean="0"/>
              <a:t>o </a:t>
            </a:r>
            <a:r>
              <a:rPr lang="sl-SI" dirty="0" smtClean="0"/>
              <a:t>= 6</a:t>
            </a:r>
            <a:r>
              <a:rPr lang="sl-SI" dirty="0" smtClean="0">
                <a:sym typeface="Mathematica1"/>
              </a:rPr>
              <a:t> </a:t>
            </a:r>
            <a:r>
              <a:rPr lang="sl-SI" dirty="0">
                <a:sym typeface="Mathematica1"/>
              </a:rPr>
              <a:t>∙</a:t>
            </a:r>
            <a:r>
              <a:rPr lang="sl-SI" dirty="0" smtClean="0">
                <a:sym typeface="Mathematica1"/>
              </a:rPr>
              <a:t> 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25963"/>
          </a:xfrm>
        </p:spPr>
        <p:txBody>
          <a:bodyPr/>
          <a:lstStyle/>
          <a:p>
            <a:r>
              <a:rPr lang="sl-SI" b="1" smtClean="0"/>
              <a:t>Ploščina </a:t>
            </a:r>
            <a:r>
              <a:rPr lang="sl-SI" b="1" dirty="0" smtClean="0"/>
              <a:t>večkotnika </a:t>
            </a:r>
            <a:r>
              <a:rPr lang="sl-SI" dirty="0" smtClean="0"/>
              <a:t>je enaka vsoti ploščin trikotnikov, na katere ga lahko razstavimo.</a:t>
            </a:r>
          </a:p>
          <a:p>
            <a:endParaRPr lang="sl-SI" b="1" dirty="0" smtClean="0"/>
          </a:p>
          <a:p>
            <a:r>
              <a:rPr lang="sl-SI" b="1" dirty="0" smtClean="0"/>
              <a:t>Ploščina pravilnega n-kotnika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4" name="Rounded Rectangle 3"/>
          <p:cNvSpPr/>
          <p:nvPr/>
        </p:nvSpPr>
        <p:spPr>
          <a:xfrm>
            <a:off x="5868144" y="3068960"/>
            <a:ext cx="2232248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/>
              <a:t>p = n </a:t>
            </a:r>
            <a:r>
              <a:rPr lang="sl-SI" sz="3200" dirty="0" smtClean="0">
                <a:latin typeface="Franklin Gothic Book" panose="020B0503020102020204" pitchFamily="34" charset="0"/>
                <a:sym typeface="Mathematica1"/>
              </a:rPr>
              <a:t>•</a:t>
            </a:r>
            <a:r>
              <a:rPr lang="sl-SI" sz="3200" dirty="0" smtClean="0">
                <a:sym typeface="Mathematica1"/>
              </a:rPr>
              <a:t> </a:t>
            </a:r>
            <a:r>
              <a:rPr lang="sl-SI" sz="3200" dirty="0" smtClean="0">
                <a:sym typeface="Mathematica1"/>
              </a:rPr>
              <a:t>p</a:t>
            </a:r>
            <a:r>
              <a:rPr lang="sl-SI" sz="3200" baseline="-25000" dirty="0" smtClean="0">
                <a:sym typeface="Mathematica3"/>
              </a:rPr>
              <a:t></a:t>
            </a:r>
            <a:endParaRPr lang="sl-SI" sz="3200" baseline="-25000" dirty="0"/>
          </a:p>
        </p:txBody>
      </p:sp>
      <p:pic>
        <p:nvPicPr>
          <p:cNvPr id="5" name="Picture 4" descr="ploščina pravilnega večkotn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945" y="3676936"/>
            <a:ext cx="2670154" cy="2487333"/>
          </a:xfrm>
          <a:prstGeom prst="rect">
            <a:avLst/>
          </a:prstGeom>
        </p:spPr>
      </p:pic>
      <p:pic>
        <p:nvPicPr>
          <p:cNvPr id="6" name="Picture 5" descr="ploščina večkotni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6183" y="3843131"/>
            <a:ext cx="2954009" cy="2395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2247" y="6023029"/>
            <a:ext cx="2096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nepravilni </a:t>
            </a:r>
            <a:r>
              <a:rPr lang="sl-SI" dirty="0" err="1" smtClean="0"/>
              <a:t>petkotnik</a:t>
            </a:r>
            <a:endParaRPr lang="sl-SI" dirty="0" smtClean="0"/>
          </a:p>
          <a:p>
            <a:r>
              <a:rPr lang="sl-SI" dirty="0" smtClean="0"/>
              <a:t>p = p</a:t>
            </a:r>
            <a:r>
              <a:rPr lang="sl-SI" baseline="-25000" dirty="0" smtClean="0"/>
              <a:t>1</a:t>
            </a:r>
            <a:r>
              <a:rPr lang="sl-SI" dirty="0" smtClean="0"/>
              <a:t> + p</a:t>
            </a:r>
            <a:r>
              <a:rPr lang="sl-SI" baseline="-25000" dirty="0" smtClean="0"/>
              <a:t>2</a:t>
            </a:r>
            <a:r>
              <a:rPr lang="sl-SI" dirty="0" smtClean="0"/>
              <a:t> + p</a:t>
            </a:r>
            <a:r>
              <a:rPr lang="sl-SI" baseline="-25000" dirty="0" smtClean="0"/>
              <a:t>3</a:t>
            </a:r>
            <a:endParaRPr lang="sl-SI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732462" y="6095037"/>
            <a:ext cx="1943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pravilni </a:t>
            </a:r>
            <a:r>
              <a:rPr lang="sl-SI" dirty="0" err="1" smtClean="0"/>
              <a:t>šestkotnik</a:t>
            </a:r>
            <a:endParaRPr lang="sl-SI" dirty="0" smtClean="0"/>
          </a:p>
          <a:p>
            <a:r>
              <a:rPr lang="sl-SI" dirty="0" smtClean="0"/>
              <a:t>p = 6</a:t>
            </a:r>
            <a:r>
              <a:rPr lang="sl-SI" dirty="0" smtClean="0">
                <a:sym typeface="Mathematica1"/>
              </a:rPr>
              <a:t> </a:t>
            </a:r>
            <a:r>
              <a:rPr lang="sl-SI" dirty="0">
                <a:sym typeface="Mathematica1"/>
              </a:rPr>
              <a:t>∙</a:t>
            </a:r>
            <a:r>
              <a:rPr lang="sl-SI" dirty="0" smtClean="0">
                <a:sym typeface="Mathematica1"/>
              </a:rPr>
              <a:t> p</a:t>
            </a:r>
            <a:r>
              <a:rPr lang="sl-SI" baseline="-25000" dirty="0" smtClean="0">
                <a:sym typeface="Mathematica3"/>
              </a:rPr>
              <a:t></a:t>
            </a:r>
            <a:endParaRPr lang="sl-SI" dirty="0"/>
          </a:p>
        </p:txBody>
      </p:sp>
      <p:pic>
        <p:nvPicPr>
          <p:cNvPr id="9" name="Picture 8" descr="ploščina trikotnik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717032"/>
            <a:ext cx="2461237" cy="16425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2898" y="5229200"/>
            <a:ext cx="97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trikotnik</a:t>
            </a:r>
            <a:endParaRPr lang="sl-SI" baseline="-25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06781"/>
              </p:ext>
            </p:extLst>
          </p:nvPr>
        </p:nvGraphicFramePr>
        <p:xfrm>
          <a:off x="150890" y="5504924"/>
          <a:ext cx="39890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p =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a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Franklin Gothic Book"/>
                          <a:sym typeface="Mathematica1"/>
                        </a:rPr>
                        <a:t>∙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v</a:t>
                      </a:r>
                      <a:r>
                        <a:rPr lang="sl-SI" sz="1800" b="0" baseline="-25000" dirty="0" smtClean="0">
                          <a:solidFill>
                            <a:schemeClr val="tx1"/>
                          </a:solidFill>
                          <a:sym typeface="Mathematica3"/>
                        </a:rPr>
                        <a:t>a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b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+mn-lt"/>
                          <a:sym typeface="Mathematica1"/>
                        </a:rPr>
                        <a:t>∙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v</a:t>
                      </a:r>
                      <a:r>
                        <a:rPr lang="sl-SI" sz="1800" b="0" baseline="-25000" dirty="0" smtClean="0">
                          <a:solidFill>
                            <a:schemeClr val="tx1"/>
                          </a:solidFill>
                          <a:sym typeface="Mathematica3"/>
                        </a:rPr>
                        <a:t>b</a:t>
                      </a:r>
                      <a:endParaRPr lang="sl-SI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c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+mn-lt"/>
                          <a:sym typeface="Mathematica1"/>
                        </a:rPr>
                        <a:t>∙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v</a:t>
                      </a:r>
                      <a:r>
                        <a:rPr lang="sl-SI" sz="1800" b="0" baseline="-25000" dirty="0" smtClean="0">
                          <a:solidFill>
                            <a:schemeClr val="tx1"/>
                          </a:solidFill>
                          <a:sym typeface="Mathematica3"/>
                        </a:rPr>
                        <a:t>c</a:t>
                      </a:r>
                      <a:endParaRPr lang="sl-SI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sl-S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11560" y="2420888"/>
            <a:ext cx="4032448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/>
              <a:t>p = </a:t>
            </a:r>
            <a:r>
              <a:rPr lang="sl-SI" sz="3200" dirty="0" smtClean="0">
                <a:sym typeface="Mathematica1"/>
              </a:rPr>
              <a:t>p</a:t>
            </a:r>
            <a:r>
              <a:rPr lang="sl-SI" sz="3200" baseline="-25000" dirty="0" smtClean="0">
                <a:sym typeface="Mathematica3"/>
              </a:rPr>
              <a:t>1</a:t>
            </a:r>
            <a:r>
              <a:rPr lang="sl-SI" sz="3200" dirty="0" smtClean="0">
                <a:sym typeface="Mathematica3"/>
              </a:rPr>
              <a:t> + </a:t>
            </a:r>
            <a:r>
              <a:rPr lang="sl-SI" sz="3200" dirty="0" smtClean="0">
                <a:sym typeface="Mathematica1"/>
              </a:rPr>
              <a:t>p</a:t>
            </a:r>
            <a:r>
              <a:rPr lang="sl-SI" sz="3200" baseline="-25000" dirty="0" smtClean="0">
                <a:sym typeface="Mathematica3"/>
              </a:rPr>
              <a:t>2</a:t>
            </a:r>
            <a:r>
              <a:rPr lang="sl-SI" sz="3200" dirty="0" smtClean="0">
                <a:sym typeface="Mathematica3"/>
              </a:rPr>
              <a:t> + </a:t>
            </a:r>
            <a:r>
              <a:rPr lang="sl-SI" sz="3200" dirty="0" smtClean="0">
                <a:sym typeface="Mathematica1"/>
              </a:rPr>
              <a:t>p</a:t>
            </a:r>
            <a:r>
              <a:rPr lang="sl-SI" sz="3200" baseline="-25000" dirty="0" smtClean="0">
                <a:sym typeface="Mathematica3"/>
              </a:rPr>
              <a:t>3</a:t>
            </a:r>
            <a:r>
              <a:rPr lang="sl-SI" sz="3200" dirty="0" smtClean="0">
                <a:sym typeface="Mathematica3"/>
              </a:rPr>
              <a:t> + …</a:t>
            </a:r>
            <a:endParaRPr lang="sl-SI" sz="3200" baseline="-25000" dirty="0"/>
          </a:p>
        </p:txBody>
      </p:sp>
      <p:sp>
        <p:nvSpPr>
          <p:cNvPr id="13" name="Enakokraki trikotnik 12"/>
          <p:cNvSpPr/>
          <p:nvPr/>
        </p:nvSpPr>
        <p:spPr>
          <a:xfrm rot="10641270" flipH="1" flipV="1">
            <a:off x="7671025" y="3447156"/>
            <a:ext cx="210661" cy="121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 večkotniki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err="1" smtClean="0"/>
              <a:t>Lomljenka</a:t>
            </a:r>
            <a:r>
              <a:rPr lang="sl-SI" dirty="0" smtClean="0"/>
              <a:t> je krivulja, ki je sestavljena iz dveh ali več med seboj povezanih daljic.</a:t>
            </a:r>
            <a:endParaRPr lang="sl-S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780928"/>
          <a:ext cx="6905626" cy="193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ysClr val="windowText" lastClr="000000"/>
                          </a:solidFill>
                        </a:rPr>
                        <a:t>enostavne </a:t>
                      </a:r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err="1" smtClean="0">
                          <a:solidFill>
                            <a:sysClr val="windowText" lastClr="000000"/>
                          </a:solidFill>
                        </a:rPr>
                        <a:t>neenostavne</a:t>
                      </a:r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ysClr val="windowText" lastClr="000000"/>
                          </a:solidFill>
                        </a:rPr>
                        <a:t>sklenjene</a:t>
                      </a:r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ysClr val="windowText" lastClr="000000"/>
                          </a:solidFill>
                        </a:rPr>
                        <a:t>nesklenjene</a:t>
                      </a:r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algn="ctr"/>
                      <a:endParaRPr lang="sl-SI" sz="2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lomljenk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84984"/>
            <a:ext cx="1816911" cy="1528574"/>
          </a:xfrm>
          <a:prstGeom prst="rect">
            <a:avLst/>
          </a:prstGeom>
        </p:spPr>
      </p:pic>
      <p:pic>
        <p:nvPicPr>
          <p:cNvPr id="6" name="Picture 5" descr="lomljenke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356992"/>
            <a:ext cx="1473277" cy="1489076"/>
          </a:xfrm>
          <a:prstGeom prst="rect">
            <a:avLst/>
          </a:prstGeom>
        </p:spPr>
      </p:pic>
      <p:pic>
        <p:nvPicPr>
          <p:cNvPr id="7" name="Picture 6" descr="lomljenke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12976"/>
            <a:ext cx="1659838" cy="1296144"/>
          </a:xfrm>
          <a:prstGeom prst="rect">
            <a:avLst/>
          </a:prstGeom>
        </p:spPr>
      </p:pic>
      <p:pic>
        <p:nvPicPr>
          <p:cNvPr id="8" name="Picture 7" descr="lomljenke 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3501008"/>
            <a:ext cx="1872208" cy="1050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Enostavne sklenjene </a:t>
            </a:r>
            <a:r>
              <a:rPr lang="sl-SI" dirty="0" err="1" smtClean="0"/>
              <a:t>lomljenke</a:t>
            </a:r>
            <a:r>
              <a:rPr lang="sl-SI" dirty="0" smtClean="0"/>
              <a:t> tvorijo geometrijske like, ki jih imenujemo</a:t>
            </a:r>
            <a:r>
              <a:rPr lang="sl-SI" b="1" dirty="0" smtClean="0"/>
              <a:t> večkotniki </a:t>
            </a:r>
            <a:r>
              <a:rPr lang="sl-SI" dirty="0" smtClean="0"/>
              <a:t>(trikotniki, štirikotniki, </a:t>
            </a:r>
            <a:r>
              <a:rPr lang="sl-SI" dirty="0" err="1" smtClean="0"/>
              <a:t>petkotniki</a:t>
            </a:r>
            <a:r>
              <a:rPr lang="sl-SI" dirty="0" smtClean="0"/>
              <a:t>, </a:t>
            </a:r>
            <a:r>
              <a:rPr lang="sl-SI" dirty="0" err="1" smtClean="0"/>
              <a:t>šestkotniki</a:t>
            </a:r>
            <a:r>
              <a:rPr lang="sl-SI" dirty="0" smtClean="0"/>
              <a:t> …). Imenujemo jih po tem, koliko oglišč (stranic, notranjih in zunanjih kotov) imajo.</a:t>
            </a:r>
            <a:endParaRPr lang="sl-SI" dirty="0"/>
          </a:p>
        </p:txBody>
      </p:sp>
      <p:pic>
        <p:nvPicPr>
          <p:cNvPr id="4" name="Picture 3" descr="večkot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4029444"/>
            <a:ext cx="3693527" cy="2855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1920" y="4289028"/>
            <a:ext cx="5148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Točke A, B, C, D … so </a:t>
            </a:r>
            <a:r>
              <a:rPr lang="sl-SI" dirty="0" smtClean="0">
                <a:solidFill>
                  <a:srgbClr val="0070C0"/>
                </a:solidFill>
              </a:rPr>
              <a:t>oglišča večkotnika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Daljice, ki povezujejo dve sosednji oglišči, so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stranice večkotnika: </a:t>
            </a:r>
            <a:r>
              <a:rPr lang="sl-SI" dirty="0" smtClean="0"/>
              <a:t>AB, BC, CD … 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Daljice, ki povezujejo dve </a:t>
            </a:r>
            <a:r>
              <a:rPr lang="sl-SI" dirty="0" smtClean="0"/>
              <a:t>ne sosednji </a:t>
            </a:r>
            <a:r>
              <a:rPr lang="sl-SI" dirty="0" smtClean="0"/>
              <a:t>oglišči, so </a:t>
            </a:r>
            <a:r>
              <a:rPr lang="sl-SI" dirty="0" smtClean="0">
                <a:solidFill>
                  <a:srgbClr val="00B050"/>
                </a:solidFill>
              </a:rPr>
              <a:t>diagonale večkotnika: </a:t>
            </a:r>
            <a:r>
              <a:rPr lang="sl-SI" dirty="0" smtClean="0"/>
              <a:t>AC, AD …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>
                <a:solidFill>
                  <a:srgbClr val="7030A0"/>
                </a:solidFill>
              </a:rPr>
              <a:t>Notranji koti </a:t>
            </a:r>
            <a:r>
              <a:rPr lang="sl-SI" dirty="0" smtClean="0"/>
              <a:t>so koti, ki jih tvorita dve sosednji stranici: </a:t>
            </a:r>
            <a:r>
              <a:rPr lang="el-GR" dirty="0" smtClean="0">
                <a:latin typeface="Franklin Gothic Book" panose="020B0503020102020204" pitchFamily="34" charset="0"/>
                <a:sym typeface="Mathematica1"/>
              </a:rPr>
              <a:t>α</a:t>
            </a:r>
            <a:r>
              <a:rPr lang="sl-SI" dirty="0" smtClean="0">
                <a:sym typeface="Mathematica1"/>
              </a:rPr>
              <a:t>, </a:t>
            </a:r>
            <a:r>
              <a:rPr lang="el-GR" dirty="0" smtClean="0">
                <a:latin typeface="Franklin Gothic Book" panose="020B0503020102020204" pitchFamily="34" charset="0"/>
                <a:sym typeface="Mathematica1"/>
              </a:rPr>
              <a:t>β</a:t>
            </a:r>
            <a:r>
              <a:rPr lang="sl-SI" dirty="0" smtClean="0">
                <a:sym typeface="Mathematica1"/>
              </a:rPr>
              <a:t>, </a:t>
            </a:r>
            <a:r>
              <a:rPr lang="el-GR" dirty="0" smtClean="0">
                <a:latin typeface="Franklin Gothic Book" panose="020B0503020102020204" pitchFamily="34" charset="0"/>
                <a:sym typeface="Mathematica1"/>
              </a:rPr>
              <a:t>γ</a:t>
            </a:r>
            <a:r>
              <a:rPr lang="sl-SI" dirty="0" smtClean="0">
                <a:sym typeface="Mathematica1"/>
              </a:rPr>
              <a:t>, </a:t>
            </a:r>
            <a:r>
              <a:rPr lang="el-GR" dirty="0" smtClean="0">
                <a:latin typeface="Franklin Gothic Book" panose="020B0503020102020204" pitchFamily="34" charset="0"/>
                <a:sym typeface="Mathematica1"/>
              </a:rPr>
              <a:t>δ</a:t>
            </a:r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Sokoti notranjih kotov so </a:t>
            </a:r>
            <a:r>
              <a:rPr lang="sl-SI" dirty="0" smtClean="0">
                <a:solidFill>
                  <a:srgbClr val="FF0066"/>
                </a:solidFill>
              </a:rPr>
              <a:t>zunanji koti: </a:t>
            </a:r>
            <a:r>
              <a:rPr lang="sl-SI" dirty="0"/>
              <a:t>α </a:t>
            </a:r>
            <a:r>
              <a:rPr lang="sl-SI" baseline="-25000" dirty="0" smtClean="0"/>
              <a:t>1</a:t>
            </a:r>
            <a:r>
              <a:rPr lang="sl-SI" dirty="0" smtClean="0">
                <a:sym typeface="Mathematica1"/>
              </a:rPr>
              <a:t>,</a:t>
            </a:r>
            <a:r>
              <a:rPr lang="sl-SI" dirty="0"/>
              <a:t> </a:t>
            </a:r>
            <a:r>
              <a:rPr lang="sl-SI" dirty="0" smtClean="0"/>
              <a:t>β</a:t>
            </a:r>
            <a:r>
              <a:rPr lang="sl-SI" baseline="-25000" dirty="0" smtClean="0"/>
              <a:t>1</a:t>
            </a:r>
            <a:r>
              <a:rPr lang="sl-SI" dirty="0" smtClean="0">
                <a:sym typeface="Mathematica1"/>
              </a:rPr>
              <a:t>,</a:t>
            </a:r>
            <a:r>
              <a:rPr lang="sl-SI" baseline="-25000" dirty="0" smtClean="0"/>
              <a:t> </a:t>
            </a:r>
            <a:r>
              <a:rPr lang="sl-SI" dirty="0" smtClean="0"/>
              <a:t>γ</a:t>
            </a:r>
            <a:r>
              <a:rPr lang="sl-SI" baseline="-25000" dirty="0" smtClean="0">
                <a:sym typeface="Mathematica1"/>
              </a:rPr>
              <a:t>1</a:t>
            </a:r>
            <a:r>
              <a:rPr lang="sl-SI" dirty="0" smtClean="0">
                <a:sym typeface="Mathematica1"/>
              </a:rPr>
              <a:t>, </a:t>
            </a:r>
            <a:r>
              <a:rPr lang="sl-SI" dirty="0"/>
              <a:t>δ</a:t>
            </a:r>
            <a:r>
              <a:rPr lang="sl-SI" baseline="-25000" dirty="0" smtClean="0">
                <a:sym typeface="Mathematica1"/>
              </a:rPr>
              <a:t>1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4195192" cy="2162870"/>
          </a:xfrm>
        </p:spPr>
        <p:txBody>
          <a:bodyPr/>
          <a:lstStyle/>
          <a:p>
            <a:r>
              <a:rPr lang="sl-SI" b="1" dirty="0" smtClean="0"/>
              <a:t>Konveksen (izbočen) večkotnik</a:t>
            </a:r>
          </a:p>
        </p:txBody>
      </p:sp>
      <p:pic>
        <p:nvPicPr>
          <p:cNvPr id="4" name="Picture 3" descr="konveksen večkot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2808312" cy="2474259"/>
          </a:xfrm>
          <a:prstGeom prst="rect">
            <a:avLst/>
          </a:prstGeom>
        </p:spPr>
      </p:pic>
      <p:pic>
        <p:nvPicPr>
          <p:cNvPr id="5" name="Picture 4" descr="nekonveksen večkotni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408843"/>
            <a:ext cx="2952328" cy="247654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9992" y="1556792"/>
            <a:ext cx="4752528" cy="33123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Nekonveksen</a:t>
            </a: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(vdrt) večkotnik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 obstajata v večkotniku vsaj dve točki tako, da daljica, ki ju povezuje, ne leži v celoti v notranjosti večkotnika.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7584" y="5445224"/>
            <a:ext cx="3240360" cy="108012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Če ni poudarjeno, kakšen večkotnik je, je vedno mišljen konveksen večkotnik.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 diagonale večkotnika</a:t>
            </a:r>
            <a:endParaRPr lang="sl-SI" dirty="0"/>
          </a:p>
        </p:txBody>
      </p:sp>
      <p:pic>
        <p:nvPicPr>
          <p:cNvPr id="4" name="Picture 3" descr="diagonale 4kotn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594720"/>
            <a:ext cx="2117262" cy="2004556"/>
          </a:xfrm>
          <a:prstGeom prst="rect">
            <a:avLst/>
          </a:prstGeom>
        </p:spPr>
      </p:pic>
      <p:pic>
        <p:nvPicPr>
          <p:cNvPr id="5" name="Picture 4" descr="diagonale 5kotni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450704"/>
            <a:ext cx="2068960" cy="2040784"/>
          </a:xfrm>
          <a:prstGeom prst="rect">
            <a:avLst/>
          </a:prstGeom>
        </p:spPr>
      </p:pic>
      <p:pic>
        <p:nvPicPr>
          <p:cNvPr id="6" name="Picture 5" descr="diagonale 6kotnik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666728"/>
            <a:ext cx="2060730" cy="1873062"/>
          </a:xfrm>
          <a:prstGeom prst="rect">
            <a:avLst/>
          </a:prstGeom>
        </p:spPr>
      </p:pic>
      <p:pic>
        <p:nvPicPr>
          <p:cNvPr id="9" name="Content Placeholder 8" descr="diagonale 3kotnika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0" y="4005064"/>
            <a:ext cx="2427245" cy="1292429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1484784"/>
            <a:ext cx="8712968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Število vseh diagonal</a:t>
            </a:r>
            <a:r>
              <a:rPr kumimoji="0" lang="sl-SI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izbočenem n-kotniku:</a:t>
            </a:r>
            <a:endParaRPr kumimoji="0" lang="sl-SI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1560" y="2132856"/>
            <a:ext cx="3888432" cy="10801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356030"/>
              </p:ext>
            </p:extLst>
          </p:nvPr>
        </p:nvGraphicFramePr>
        <p:xfrm>
          <a:off x="683568" y="2204864"/>
          <a:ext cx="361378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št. diagonal =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n </a:t>
                      </a:r>
                      <a:r>
                        <a:rPr lang="sl-SI" sz="2400" b="0" dirty="0" smtClean="0">
                          <a:solidFill>
                            <a:schemeClr val="bg1"/>
                          </a:solidFill>
                          <a:latin typeface="+mn-lt"/>
                          <a:sym typeface="Mathematica1"/>
                        </a:rPr>
                        <a:t>∙</a:t>
                      </a:r>
                      <a:r>
                        <a:rPr lang="sl-SI" sz="2400" b="0" dirty="0" smtClean="0">
                          <a:solidFill>
                            <a:schemeClr val="bg1"/>
                          </a:solidFill>
                          <a:sym typeface="Mathematica1"/>
                        </a:rPr>
                        <a:t> (n – 3)</a:t>
                      </a:r>
                      <a:endParaRPr lang="sl-SI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sl-SI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27784" y="5466928"/>
            <a:ext cx="1683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štirikotnik</a:t>
            </a:r>
          </a:p>
          <a:p>
            <a:r>
              <a:rPr lang="sl-SI" dirty="0" smtClean="0"/>
              <a:t>ima 2 diagonali</a:t>
            </a:r>
            <a:endParaRPr lang="sl-SI" dirty="0"/>
          </a:p>
        </p:txBody>
      </p:sp>
      <p:sp>
        <p:nvSpPr>
          <p:cNvPr id="14" name="TextBox 13"/>
          <p:cNvSpPr txBox="1"/>
          <p:nvPr/>
        </p:nvSpPr>
        <p:spPr>
          <a:xfrm>
            <a:off x="160823" y="5469031"/>
            <a:ext cx="22509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trikotnik</a:t>
            </a:r>
          </a:p>
          <a:p>
            <a:r>
              <a:rPr lang="sl-SI" dirty="0" smtClean="0"/>
              <a:t>nima diagonal,</a:t>
            </a:r>
          </a:p>
          <a:p>
            <a:r>
              <a:rPr lang="sl-SI" dirty="0" smtClean="0"/>
              <a:t>saj nima </a:t>
            </a:r>
            <a:r>
              <a:rPr lang="sl-SI" dirty="0" err="1" smtClean="0"/>
              <a:t>nesosednjih</a:t>
            </a:r>
            <a:endParaRPr lang="sl-SI" dirty="0" smtClean="0"/>
          </a:p>
          <a:p>
            <a:r>
              <a:rPr lang="sl-SI" dirty="0" smtClean="0"/>
              <a:t>oglišč</a:t>
            </a:r>
            <a:endParaRPr lang="sl-SI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5466928"/>
            <a:ext cx="1683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 smtClean="0"/>
              <a:t>petkotnik</a:t>
            </a:r>
            <a:endParaRPr lang="sl-SI" b="1" dirty="0" smtClean="0"/>
          </a:p>
          <a:p>
            <a:r>
              <a:rPr lang="sl-SI" dirty="0" smtClean="0"/>
              <a:t>ima 5 diagonal</a:t>
            </a:r>
            <a:endParaRPr lang="sl-SI" dirty="0"/>
          </a:p>
        </p:txBody>
      </p:sp>
      <p:sp>
        <p:nvSpPr>
          <p:cNvPr id="16" name="TextBox 15"/>
          <p:cNvSpPr txBox="1"/>
          <p:nvPr/>
        </p:nvSpPr>
        <p:spPr>
          <a:xfrm>
            <a:off x="7117889" y="5466928"/>
            <a:ext cx="1630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 smtClean="0"/>
              <a:t>šestkotnik</a:t>
            </a:r>
            <a:endParaRPr lang="sl-SI" b="1" dirty="0" smtClean="0"/>
          </a:p>
          <a:p>
            <a:r>
              <a:rPr lang="sl-SI" dirty="0" smtClean="0"/>
              <a:t>ima 9 diagonal</a:t>
            </a:r>
            <a:endParaRPr lang="sl-SI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627784" y="6115000"/>
          <a:ext cx="1753235" cy="77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+mn-lt"/>
                          <a:sym typeface="Mathematica1"/>
                        </a:rPr>
                        <a:t>∙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(4 – 3)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= 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834989" y="6115000"/>
          <a:ext cx="1753235" cy="77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+mn-lt"/>
                          <a:sym typeface="Mathematica1"/>
                        </a:rPr>
                        <a:t>∙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(5 – 3)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= 5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139245" y="6042992"/>
          <a:ext cx="1753235" cy="77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+mn-lt"/>
                          <a:sym typeface="Mathematica1"/>
                        </a:rPr>
                        <a:t>∙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(6 – 3)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= 9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47664" y="3284984"/>
            <a:ext cx="14172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število oglišč</a:t>
            </a:r>
            <a:endParaRPr lang="sl-SI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2132856"/>
            <a:ext cx="324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število povezav iz enega oglišča</a:t>
            </a:r>
            <a:endParaRPr lang="sl-SI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8024" y="2924944"/>
            <a:ext cx="3024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Ker smo vsako povezavo šteli</a:t>
            </a:r>
          </a:p>
          <a:p>
            <a:r>
              <a:rPr lang="sl-SI" dirty="0" smtClean="0">
                <a:solidFill>
                  <a:schemeClr val="tx2"/>
                </a:solidFill>
              </a:rPr>
              <a:t>dvakrat, moramo deliti z 2.</a:t>
            </a:r>
            <a:endParaRPr lang="sl-SI" dirty="0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555776" y="2564904"/>
            <a:ext cx="360040" cy="72008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1"/>
          </p:cNvCxnSpPr>
          <p:nvPr/>
        </p:nvCxnSpPr>
        <p:spPr>
          <a:xfrm flipH="1">
            <a:off x="4211960" y="2317522"/>
            <a:ext cx="576064" cy="1033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1"/>
          </p:cNvCxnSpPr>
          <p:nvPr/>
        </p:nvCxnSpPr>
        <p:spPr>
          <a:xfrm flipH="1" flipV="1">
            <a:off x="3779912" y="2924944"/>
            <a:ext cx="1008112" cy="3231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 koti večkotnika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Vsota notranjih kotov n-kotnika:</a:t>
            </a:r>
          </a:p>
          <a:p>
            <a:endParaRPr lang="sl-SI" b="1" dirty="0" smtClean="0"/>
          </a:p>
          <a:p>
            <a:endParaRPr lang="sl-SI" b="1" dirty="0" smtClean="0"/>
          </a:p>
          <a:p>
            <a:r>
              <a:rPr lang="sl-SI" b="1" dirty="0" smtClean="0"/>
              <a:t>Vsota zunanjih kotov trikotnika: </a:t>
            </a:r>
            <a:endParaRPr lang="sl-SI" b="1" dirty="0"/>
          </a:p>
        </p:txBody>
      </p:sp>
      <p:pic>
        <p:nvPicPr>
          <p:cNvPr id="7" name="Content Placeholder 8" descr="diagonale 3kotn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21088"/>
            <a:ext cx="2427245" cy="12924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7864" y="5805264"/>
            <a:ext cx="2497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štirikotnik = 2 trikotnika</a:t>
            </a:r>
          </a:p>
          <a:p>
            <a:r>
              <a:rPr lang="sl-SI" dirty="0" smtClean="0"/>
              <a:t>vsota notranjih kotov</a:t>
            </a:r>
          </a:p>
          <a:p>
            <a:r>
              <a:rPr lang="sl-SI" dirty="0" smtClean="0"/>
              <a:t>je 2 </a:t>
            </a:r>
            <a:r>
              <a:rPr lang="sl-SI" dirty="0">
                <a:sym typeface="Mathematica1"/>
              </a:rPr>
              <a:t>∙</a:t>
            </a:r>
            <a:r>
              <a:rPr lang="sl-SI" dirty="0" smtClean="0">
                <a:sym typeface="Mathematica1"/>
              </a:rPr>
              <a:t> 180°</a:t>
            </a:r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349787" y="5818038"/>
            <a:ext cx="2205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trikotnik</a:t>
            </a:r>
          </a:p>
          <a:p>
            <a:r>
              <a:rPr lang="sl-SI" dirty="0" smtClean="0"/>
              <a:t>vsota notranjih kotov</a:t>
            </a:r>
          </a:p>
          <a:p>
            <a:r>
              <a:rPr lang="sl-SI" dirty="0" smtClean="0"/>
              <a:t>je 180°</a:t>
            </a:r>
            <a:endParaRPr lang="sl-SI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5805264"/>
            <a:ext cx="2382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 smtClean="0"/>
              <a:t>petkotnik</a:t>
            </a:r>
            <a:r>
              <a:rPr lang="sl-SI" b="1" dirty="0" smtClean="0"/>
              <a:t> = 3 trikotniki</a:t>
            </a:r>
          </a:p>
          <a:p>
            <a:r>
              <a:rPr lang="sl-SI" dirty="0" smtClean="0"/>
              <a:t>vsota notranjih kotov</a:t>
            </a:r>
          </a:p>
          <a:p>
            <a:r>
              <a:rPr lang="sl-SI" dirty="0" smtClean="0"/>
              <a:t>je 3 </a:t>
            </a:r>
            <a:r>
              <a:rPr lang="sl-SI" dirty="0">
                <a:sym typeface="Mathematica1"/>
              </a:rPr>
              <a:t>∙</a:t>
            </a:r>
            <a:r>
              <a:rPr lang="sl-SI" dirty="0" smtClean="0">
                <a:sym typeface="Mathematica1"/>
              </a:rPr>
              <a:t> 180°</a:t>
            </a:r>
            <a:endParaRPr lang="sl-SI" dirty="0"/>
          </a:p>
        </p:txBody>
      </p:sp>
      <p:pic>
        <p:nvPicPr>
          <p:cNvPr id="12" name="Picture 11" descr="notranji koti v 4kotnik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005064"/>
            <a:ext cx="1950706" cy="1775738"/>
          </a:xfrm>
          <a:prstGeom prst="rect">
            <a:avLst/>
          </a:prstGeom>
        </p:spPr>
      </p:pic>
      <p:pic>
        <p:nvPicPr>
          <p:cNvPr id="13" name="Picture 12" descr="notranji koti v 5kotnik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077072"/>
            <a:ext cx="1995379" cy="1816689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300192" y="1484784"/>
            <a:ext cx="2592288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(n – 2) </a:t>
            </a:r>
            <a:r>
              <a:rPr lang="sl-SI" sz="2800" dirty="0">
                <a:solidFill>
                  <a:schemeClr val="bg1"/>
                </a:solidFill>
                <a:sym typeface="Mathematica1"/>
              </a:rPr>
              <a:t>∙</a:t>
            </a:r>
            <a:r>
              <a:rPr lang="sl-SI" sz="2800" dirty="0" smtClean="0">
                <a:sym typeface="Mathematica1"/>
              </a:rPr>
              <a:t> 180°</a:t>
            </a:r>
            <a:r>
              <a:rPr lang="sl-SI" sz="2800" dirty="0" smtClean="0"/>
              <a:t> </a:t>
            </a:r>
            <a:endParaRPr lang="sl-SI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276872"/>
            <a:ext cx="20882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n-kotnik ima (n – 2) trikotnikov</a:t>
            </a:r>
            <a:endParaRPr lang="sl-SI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6372200" y="1988840"/>
            <a:ext cx="648072" cy="61119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88224" y="2492896"/>
            <a:ext cx="22322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vsota notranjih kotov v trikotniku je 180°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100392" y="2060848"/>
            <a:ext cx="72008" cy="4320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300192" y="3284984"/>
            <a:ext cx="2592288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je vedno 360</a:t>
            </a:r>
            <a:r>
              <a:rPr lang="sl-SI" sz="2800" dirty="0" smtClean="0">
                <a:sym typeface="Mathematica1"/>
              </a:rPr>
              <a:t>°</a:t>
            </a:r>
            <a:r>
              <a:rPr lang="sl-SI" sz="2800" dirty="0" smtClean="0"/>
              <a:t> 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 pravilni večkotniki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Večkotniki, ki imajo vse stranice enako dolge in vse notranje kote skladne, so </a:t>
            </a:r>
            <a:r>
              <a:rPr lang="sl-SI" b="1" dirty="0" smtClean="0"/>
              <a:t>pravilni večkotniki</a:t>
            </a:r>
            <a:r>
              <a:rPr lang="sl-SI" dirty="0" smtClean="0"/>
              <a:t>. Vsi pravilni večkotniki so izbočeni (konveksni).</a:t>
            </a:r>
            <a:endParaRPr lang="sl-SI" dirty="0"/>
          </a:p>
        </p:txBody>
      </p:sp>
      <p:pic>
        <p:nvPicPr>
          <p:cNvPr id="4" name="Picture 3" descr="enakostranični trikot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861048"/>
            <a:ext cx="1763395" cy="1587056"/>
          </a:xfrm>
          <a:prstGeom prst="rect">
            <a:avLst/>
          </a:prstGeom>
        </p:spPr>
      </p:pic>
      <p:pic>
        <p:nvPicPr>
          <p:cNvPr id="5" name="Picture 4" descr="kvadr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684336"/>
            <a:ext cx="1840330" cy="1904904"/>
          </a:xfrm>
          <a:prstGeom prst="rect">
            <a:avLst/>
          </a:prstGeom>
        </p:spPr>
      </p:pic>
      <p:pic>
        <p:nvPicPr>
          <p:cNvPr id="6" name="Picture 5" descr="pravilni petkotni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9666" y="3645024"/>
            <a:ext cx="1764542" cy="1852769"/>
          </a:xfrm>
          <a:prstGeom prst="rect">
            <a:avLst/>
          </a:prstGeom>
        </p:spPr>
      </p:pic>
      <p:pic>
        <p:nvPicPr>
          <p:cNvPr id="7" name="Picture 6" descr="pravilni šestkotn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3436323"/>
            <a:ext cx="2088232" cy="2035141"/>
          </a:xfrm>
          <a:prstGeom prst="rect">
            <a:avLst/>
          </a:prstGeom>
        </p:spPr>
      </p:pic>
      <p:pic>
        <p:nvPicPr>
          <p:cNvPr id="8" name="Picture 7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3645024"/>
            <a:ext cx="268637" cy="2110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5517232"/>
            <a:ext cx="2470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pravilni trikotnik =</a:t>
            </a:r>
          </a:p>
          <a:p>
            <a:r>
              <a:rPr lang="sl-SI" b="1" dirty="0" smtClean="0"/>
              <a:t>enakostranični trikotnik</a:t>
            </a:r>
            <a:endParaRPr lang="sl-SI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98157" y="6165304"/>
            <a:ext cx="2089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pravilni štirikotnik =</a:t>
            </a:r>
          </a:p>
          <a:p>
            <a:r>
              <a:rPr lang="sl-SI" b="1" dirty="0" smtClean="0"/>
              <a:t>kvadrat</a:t>
            </a:r>
            <a:endParaRPr lang="sl-SI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80771" y="5651956"/>
            <a:ext cx="185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pravilni </a:t>
            </a:r>
            <a:r>
              <a:rPr lang="sl-SI" b="1" dirty="0" err="1" smtClean="0"/>
              <a:t>petkotnik</a:t>
            </a:r>
            <a:endParaRPr lang="sl-SI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48264" y="6165304"/>
            <a:ext cx="194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pravilni </a:t>
            </a:r>
            <a:r>
              <a:rPr lang="sl-SI" b="1" dirty="0" err="1" smtClean="0"/>
              <a:t>šestkotnik</a:t>
            </a:r>
            <a:endParaRPr lang="sl-SI" b="1" dirty="0"/>
          </a:p>
        </p:txBody>
      </p:sp>
      <p:pic>
        <p:nvPicPr>
          <p:cNvPr id="13" name="Picture 12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4293096"/>
            <a:ext cx="268637" cy="211072"/>
          </a:xfrm>
          <a:prstGeom prst="rect">
            <a:avLst/>
          </a:prstGeom>
        </p:spPr>
      </p:pic>
      <p:pic>
        <p:nvPicPr>
          <p:cNvPr id="14" name="Picture 13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4293096"/>
            <a:ext cx="268637" cy="211072"/>
          </a:xfrm>
          <a:prstGeom prst="rect">
            <a:avLst/>
          </a:prstGeom>
        </p:spPr>
      </p:pic>
      <p:pic>
        <p:nvPicPr>
          <p:cNvPr id="15" name="Picture 14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3789040"/>
            <a:ext cx="268637" cy="211072"/>
          </a:xfrm>
          <a:prstGeom prst="rect">
            <a:avLst/>
          </a:prstGeom>
        </p:spPr>
      </p:pic>
      <p:pic>
        <p:nvPicPr>
          <p:cNvPr id="16" name="Picture 15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4437112"/>
            <a:ext cx="268637" cy="211072"/>
          </a:xfrm>
          <a:prstGeom prst="rect">
            <a:avLst/>
          </a:prstGeom>
        </p:spPr>
      </p:pic>
      <p:pic>
        <p:nvPicPr>
          <p:cNvPr id="17" name="Picture 16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4509120"/>
            <a:ext cx="268637" cy="211072"/>
          </a:xfrm>
          <a:prstGeom prst="rect">
            <a:avLst/>
          </a:prstGeom>
        </p:spPr>
      </p:pic>
      <p:pic>
        <p:nvPicPr>
          <p:cNvPr id="18" name="Picture 17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4797152"/>
            <a:ext cx="268637" cy="211072"/>
          </a:xfrm>
          <a:prstGeom prst="rect">
            <a:avLst/>
          </a:prstGeom>
        </p:spPr>
      </p:pic>
      <p:pic>
        <p:nvPicPr>
          <p:cNvPr id="19" name="Picture 18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3789040"/>
            <a:ext cx="268637" cy="211072"/>
          </a:xfrm>
          <a:prstGeom prst="rect">
            <a:avLst/>
          </a:prstGeom>
        </p:spPr>
      </p:pic>
      <p:pic>
        <p:nvPicPr>
          <p:cNvPr id="20" name="Picture 19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797152"/>
            <a:ext cx="268637" cy="211072"/>
          </a:xfrm>
          <a:prstGeom prst="rect">
            <a:avLst/>
          </a:prstGeom>
        </p:spPr>
      </p:pic>
      <p:pic>
        <p:nvPicPr>
          <p:cNvPr id="21" name="Picture 20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4797152"/>
            <a:ext cx="268637" cy="211072"/>
          </a:xfrm>
          <a:prstGeom prst="rect">
            <a:avLst/>
          </a:prstGeom>
        </p:spPr>
      </p:pic>
      <p:pic>
        <p:nvPicPr>
          <p:cNvPr id="22" name="Picture 21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3861048"/>
            <a:ext cx="268637" cy="211072"/>
          </a:xfrm>
          <a:prstGeom prst="rect">
            <a:avLst/>
          </a:prstGeom>
        </p:spPr>
      </p:pic>
      <p:pic>
        <p:nvPicPr>
          <p:cNvPr id="23" name="Picture 22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68344" y="3429000"/>
            <a:ext cx="268637" cy="211072"/>
          </a:xfrm>
          <a:prstGeom prst="rect">
            <a:avLst/>
          </a:prstGeom>
        </p:spPr>
      </p:pic>
      <p:pic>
        <p:nvPicPr>
          <p:cNvPr id="24" name="Picture 23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32440" y="3933056"/>
            <a:ext cx="268637" cy="211072"/>
          </a:xfrm>
          <a:prstGeom prst="rect">
            <a:avLst/>
          </a:prstGeom>
        </p:spPr>
      </p:pic>
      <p:pic>
        <p:nvPicPr>
          <p:cNvPr id="25" name="Picture 24" descr="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32440" y="4797152"/>
            <a:ext cx="268637" cy="21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9036496" cy="3024336"/>
          </a:xfrm>
        </p:spPr>
        <p:txBody>
          <a:bodyPr>
            <a:normAutofit/>
          </a:bodyPr>
          <a:lstStyle/>
          <a:p>
            <a:r>
              <a:rPr lang="sl-SI" b="1" dirty="0" smtClean="0"/>
              <a:t>Simetrale pravilnega večkotnika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Pravilni večkotniki so </a:t>
            </a:r>
            <a:r>
              <a:rPr lang="sl-SI" b="1" dirty="0" smtClean="0"/>
              <a:t>osno simetrični</a:t>
            </a:r>
            <a:r>
              <a:rPr lang="sl-SI" dirty="0" smtClean="0"/>
              <a:t>. Imajo toliko simetral, kolikor imajo stranic.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Pravilni večkotniki, ki imajo parno število stranic, so tudi </a:t>
            </a:r>
            <a:r>
              <a:rPr lang="sl-SI" b="1" dirty="0" smtClean="0"/>
              <a:t>središčno simetrični.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092280" y="4005064"/>
            <a:ext cx="1944216" cy="280831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Vse simetrale se sekajo v eni točki. Ta točka je enako oddaljena od vseh oglišč in vseh stranic večkotnika.</a:t>
            </a:r>
            <a:endParaRPr lang="sl-SI" sz="2000" dirty="0"/>
          </a:p>
        </p:txBody>
      </p:sp>
      <p:pic>
        <p:nvPicPr>
          <p:cNvPr id="5" name="Picture 4" descr="simetrale 3kotn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160885"/>
            <a:ext cx="1584176" cy="1428355"/>
          </a:xfrm>
          <a:prstGeom prst="rect">
            <a:avLst/>
          </a:prstGeom>
        </p:spPr>
      </p:pic>
      <p:pic>
        <p:nvPicPr>
          <p:cNvPr id="7" name="Picture 6" descr="simetrale 5kotni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077072"/>
            <a:ext cx="1872208" cy="1779049"/>
          </a:xfrm>
          <a:prstGeom prst="rect">
            <a:avLst/>
          </a:prstGeom>
        </p:spPr>
      </p:pic>
      <p:pic>
        <p:nvPicPr>
          <p:cNvPr id="9" name="Picture 8" descr="simetrale 4kotnika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5111921"/>
            <a:ext cx="1800200" cy="1701455"/>
          </a:xfrm>
          <a:prstGeom prst="rect">
            <a:avLst/>
          </a:prstGeom>
        </p:spPr>
      </p:pic>
      <p:pic>
        <p:nvPicPr>
          <p:cNvPr id="10" name="Picture 9" descr="simetrale 6kotnika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4797152"/>
            <a:ext cx="2088232" cy="1853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92" y="1599954"/>
            <a:ext cx="8686800" cy="4525963"/>
          </a:xfrm>
        </p:spPr>
        <p:txBody>
          <a:bodyPr/>
          <a:lstStyle/>
          <a:p>
            <a:r>
              <a:rPr lang="sl-SI" dirty="0" smtClean="0"/>
              <a:t>Pravilnemu večkotniku lahko </a:t>
            </a:r>
            <a:r>
              <a:rPr lang="sl-SI" b="1" dirty="0" smtClean="0"/>
              <a:t>včrtamo</a:t>
            </a:r>
            <a:r>
              <a:rPr lang="sl-SI" dirty="0" smtClean="0"/>
              <a:t> in </a:t>
            </a:r>
            <a:r>
              <a:rPr lang="sl-SI" b="1" dirty="0" smtClean="0"/>
              <a:t>očrtamo krožnico</a:t>
            </a:r>
            <a:r>
              <a:rPr lang="sl-SI" dirty="0" smtClean="0"/>
              <a:t>. Središče obeh krožnic je presečišče simetral.</a:t>
            </a:r>
            <a:endParaRPr lang="sl-SI" dirty="0"/>
          </a:p>
        </p:txBody>
      </p:sp>
      <p:pic>
        <p:nvPicPr>
          <p:cNvPr id="4" name="Picture 3" descr="očrtana in včrtana krožni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212976"/>
            <a:ext cx="3024336" cy="30844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35896" y="3140968"/>
            <a:ext cx="19919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66"/>
                </a:solidFill>
              </a:rPr>
              <a:t>večkotniku</a:t>
            </a:r>
          </a:p>
          <a:p>
            <a:r>
              <a:rPr lang="sl-SI" sz="2000" dirty="0" smtClean="0">
                <a:solidFill>
                  <a:srgbClr val="FF0066"/>
                </a:solidFill>
              </a:rPr>
              <a:t>očrtana krožnica</a:t>
            </a:r>
          </a:p>
          <a:p>
            <a:r>
              <a:rPr lang="sl-SI" sz="2000" dirty="0" smtClean="0">
                <a:solidFill>
                  <a:srgbClr val="FF0066"/>
                </a:solidFill>
              </a:rPr>
              <a:t>s polmerom R</a:t>
            </a:r>
            <a:endParaRPr lang="sl-SI" sz="2000" dirty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5789" y="5437673"/>
            <a:ext cx="19743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7030A0"/>
                </a:solidFill>
              </a:rPr>
              <a:t>večkotniku</a:t>
            </a:r>
          </a:p>
          <a:p>
            <a:r>
              <a:rPr lang="sl-SI" sz="2000" dirty="0" smtClean="0">
                <a:solidFill>
                  <a:srgbClr val="7030A0"/>
                </a:solidFill>
              </a:rPr>
              <a:t>včrtana krožnica</a:t>
            </a:r>
          </a:p>
          <a:p>
            <a:r>
              <a:rPr lang="sl-SI" sz="2000" dirty="0" smtClean="0">
                <a:solidFill>
                  <a:srgbClr val="7030A0"/>
                </a:solidFill>
              </a:rPr>
              <a:t>s polmerom r</a:t>
            </a:r>
            <a:endParaRPr lang="sl-SI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6381328"/>
            <a:ext cx="1552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00B050"/>
                </a:solidFill>
              </a:rPr>
              <a:t>središčni kot</a:t>
            </a:r>
            <a:endParaRPr lang="sl-SI" sz="2000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3203848" y="3648800"/>
            <a:ext cx="432048" cy="428272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1"/>
          </p:cNvCxnSpPr>
          <p:nvPr/>
        </p:nvCxnSpPr>
        <p:spPr>
          <a:xfrm flipH="1" flipV="1">
            <a:off x="2771800" y="5589240"/>
            <a:ext cx="833989" cy="35626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195736" y="5157192"/>
            <a:ext cx="432048" cy="12241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814213" y="4149080"/>
            <a:ext cx="3168352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96136" y="4242792"/>
          <a:ext cx="311442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središčni</a:t>
                      </a:r>
                      <a:r>
                        <a:rPr lang="sl-SI" sz="2400" b="0" baseline="0" dirty="0" smtClean="0">
                          <a:solidFill>
                            <a:schemeClr val="bg1"/>
                          </a:solidFill>
                        </a:rPr>
                        <a:t> kot </a:t>
                      </a:r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=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360°</a:t>
                      </a:r>
                      <a:endParaRPr lang="sl-SI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sl-SI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</TotalTime>
  <Words>619</Words>
  <Application>Microsoft Office PowerPoint</Application>
  <PresentationFormat>Diaprojekcija na zaslonu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Franklin Gothic Medium</vt:lpstr>
      <vt:lpstr>Mathematica1</vt:lpstr>
      <vt:lpstr>Mathematica3</vt:lpstr>
      <vt:lpstr>Wingdings 2</vt:lpstr>
      <vt:lpstr>Trek</vt:lpstr>
      <vt:lpstr>VEČKOTNIKI</vt:lpstr>
      <vt:lpstr>1 večkotniki</vt:lpstr>
      <vt:lpstr>PowerPointova predstavitev</vt:lpstr>
      <vt:lpstr>PowerPointova predstavitev</vt:lpstr>
      <vt:lpstr>2 diagonale večkotnika</vt:lpstr>
      <vt:lpstr>3 koti večkotnika</vt:lpstr>
      <vt:lpstr>4 pravilni večkotniki</vt:lpstr>
      <vt:lpstr>PowerPointova predstavitev</vt:lpstr>
      <vt:lpstr>PowerPointova predstavitev</vt:lpstr>
      <vt:lpstr>5 obseg in ploščina večkotnika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VEČKOTNIKI</dc:title>
  <dc:creator>Pika</dc:creator>
  <cp:lastModifiedBy>Jozi</cp:lastModifiedBy>
  <cp:revision>42</cp:revision>
  <cp:lastPrinted>2016-12-21T19:27:31Z</cp:lastPrinted>
  <dcterms:created xsi:type="dcterms:W3CDTF">2015-08-03T18:31:16Z</dcterms:created>
  <dcterms:modified xsi:type="dcterms:W3CDTF">2020-04-14T15:57:38Z</dcterms:modified>
</cp:coreProperties>
</file>