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i6uHDKeW4" TargetMode="External"/><Relationship Id="rId2" Type="http://schemas.openxmlformats.org/officeDocument/2006/relationships/hyperlink" Target="https://www.youtube.com/watch?v=c_IYK8sy0Q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VU_zANtro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3FD33C-96AD-41E5-8338-4CB257FD7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250794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sl-SI" sz="9600" b="1" dirty="0">
                <a:solidFill>
                  <a:srgbClr val="FF0000"/>
                </a:solidFill>
              </a:rPr>
              <a:t>DIHALA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3C2FB9-EA47-40C3-B0C8-EC6C532BA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E2C7A9-3A95-40DB-B7F1-081D690D4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29" y="2513575"/>
            <a:ext cx="8312566" cy="42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4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8C9AA-8CD2-4E51-81E7-B5BF87AD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934" y="46431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>
                <a:solidFill>
                  <a:srgbClr val="0070C0"/>
                </a:solidFill>
              </a:rPr>
              <a:t>NALOGE DIHAL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C0171F-97EF-4B09-94BE-5EF039F4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060" y="1335177"/>
            <a:ext cx="9817855" cy="3777622"/>
          </a:xfrm>
        </p:spPr>
        <p:txBody>
          <a:bodyPr/>
          <a:lstStyle/>
          <a:p>
            <a:r>
              <a:rPr lang="sl-SI" sz="2400" dirty="0"/>
              <a:t>PRENOS </a:t>
            </a:r>
            <a:r>
              <a:rPr lang="sl-SI" sz="2400" b="1" dirty="0">
                <a:solidFill>
                  <a:srgbClr val="00B0F0"/>
                </a:solidFill>
              </a:rPr>
              <a:t>KISIKA V KRVOŽILJE IN DO CELIC, KJER SE UPORABI PRI PROCESU CELIČNEGA DIHANJA V MITOHONDRIJU</a:t>
            </a:r>
            <a:r>
              <a:rPr lang="sl-SI" sz="2400" b="1" dirty="0">
                <a:solidFill>
                  <a:schemeClr val="tx1"/>
                </a:solidFill>
              </a:rPr>
              <a:t> TER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rgbClr val="FF0000"/>
                </a:solidFill>
              </a:rPr>
              <a:t>OGLJIKOVEGA DIOKSIDA NASTALEGA PRI CELIČNEM DIHANJU VEN </a:t>
            </a:r>
            <a:r>
              <a:rPr lang="sl-SI" sz="2400" dirty="0"/>
              <a:t>IZ TELESA</a:t>
            </a:r>
          </a:p>
          <a:p>
            <a:endParaRPr lang="sl-SI" dirty="0"/>
          </a:p>
        </p:txBody>
      </p:sp>
      <p:pic>
        <p:nvPicPr>
          <p:cNvPr id="4" name="Picture 2" descr="Rezultat iskanja slik za DIHANJE">
            <a:extLst>
              <a:ext uri="{FF2B5EF4-FFF2-40B4-BE49-F238E27FC236}">
                <a16:creationId xmlns:a16="http://schemas.microsoft.com/office/drawing/2014/main" id="{3E605AF1-5EB3-4D50-8628-96574A03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5" y="2983612"/>
            <a:ext cx="5950849" cy="3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7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542286-2EBC-4C26-9B77-AAD45EFA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3" y="437679"/>
            <a:ext cx="8911687" cy="1280890"/>
          </a:xfrm>
        </p:spPr>
        <p:txBody>
          <a:bodyPr/>
          <a:lstStyle/>
          <a:p>
            <a:pPr algn="ctr"/>
            <a:r>
              <a:rPr lang="sl-SI" b="1" dirty="0"/>
              <a:t>PONOVITEV: CELIČNO DIHANJE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6325A1-A773-4A00-8241-E19C7DB6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35" y="1361810"/>
            <a:ext cx="10252861" cy="3777622"/>
          </a:xfrm>
        </p:spPr>
        <p:txBody>
          <a:bodyPr>
            <a:normAutofit/>
          </a:bodyPr>
          <a:lstStyle/>
          <a:p>
            <a:r>
              <a:rPr lang="sl-SI" sz="2800" dirty="0"/>
              <a:t>ODVIJA SE ZNOTRAJ ORGANELA </a:t>
            </a:r>
            <a:r>
              <a:rPr lang="sl-SI" sz="2800" b="1" dirty="0">
                <a:solidFill>
                  <a:srgbClr val="0070C0"/>
                </a:solidFill>
              </a:rPr>
              <a:t>MITOHONDRIJA</a:t>
            </a:r>
          </a:p>
          <a:p>
            <a:r>
              <a:rPr lang="sl-SI" sz="2800" b="1" dirty="0">
                <a:solidFill>
                  <a:srgbClr val="0070C0"/>
                </a:solidFill>
              </a:rPr>
              <a:t>PROCES NASTAJANJA ENERGIJE </a:t>
            </a:r>
            <a:r>
              <a:rPr lang="sl-SI" sz="2800" b="1" dirty="0">
                <a:solidFill>
                  <a:schemeClr val="tx1"/>
                </a:solidFill>
              </a:rPr>
              <a:t>(MOLEKUL ATP)</a:t>
            </a:r>
          </a:p>
        </p:txBody>
      </p:sp>
      <p:pic>
        <p:nvPicPr>
          <p:cNvPr id="4" name="Picture 2" descr="ŽIVA BITJA IZMENJUJEJO SNOVI Z OKOLICO: DIHAM, TOREJ SEM">
            <a:extLst>
              <a:ext uri="{FF2B5EF4-FFF2-40B4-BE49-F238E27FC236}">
                <a16:creationId xmlns:a16="http://schemas.microsoft.com/office/drawing/2014/main" id="{6D6ECC29-DFBD-4CCE-9BAE-1108A0D2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39" y="2358829"/>
            <a:ext cx="8477252" cy="44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3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A1DEA5-11AF-4507-B07B-8B48D7CA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610" y="51757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>
                <a:solidFill>
                  <a:srgbClr val="FF0000"/>
                </a:solidFill>
              </a:rPr>
              <a:t>ZGRADBA DIHAL ČLOVEKA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3D7694-1AE6-4C5E-955A-8174BFF8B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605379"/>
            <a:ext cx="10999433" cy="4234822"/>
          </a:xfrm>
        </p:spPr>
        <p:txBody>
          <a:bodyPr>
            <a:normAutofit/>
          </a:bodyPr>
          <a:lstStyle/>
          <a:p>
            <a:r>
              <a:rPr lang="sl-SI" sz="2800" dirty="0"/>
              <a:t>POT ZRAKA DO PLUČNIH MEŠIČKOV: 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002060"/>
                </a:solidFill>
              </a:rPr>
              <a:t>NOSNA/USTNA VOTLINA – ŽRELO – GRLO – SAPNIK – SAPNIČICE – PLUČNI MEŠIČEK</a:t>
            </a:r>
            <a:r>
              <a:rPr lang="sl-SI" sz="2800" dirty="0"/>
              <a:t> (V KATEREM PRIDE DO IZMENJAVE PLINOV S PROCESOM DIFUZIJE)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/>
              <a:t>ZANIMIVOST: </a:t>
            </a:r>
            <a:r>
              <a:rPr lang="sl-SI" sz="2800" b="1" dirty="0"/>
              <a:t>ZARADI LEGE SRCA JE LEVO PLJUČNO KRILO SESTAVLJENO IZ DVEH REŽNJEV DESNO PA IZ TREH</a:t>
            </a:r>
          </a:p>
        </p:txBody>
      </p:sp>
      <p:pic>
        <p:nvPicPr>
          <p:cNvPr id="5" name="Picture 2" descr="Biologija - dihala Diagram | Quizlet">
            <a:extLst>
              <a:ext uri="{FF2B5EF4-FFF2-40B4-BE49-F238E27FC236}">
                <a16:creationId xmlns:a16="http://schemas.microsoft.com/office/drawing/2014/main" id="{EE8A47CF-553F-4D1A-84F9-9E3349CF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25" y="0"/>
            <a:ext cx="6909400" cy="68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2F8D6-428F-4712-87E8-3809D7AF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11" y="59747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rgbClr val="7030A0"/>
                </a:solidFill>
              </a:rPr>
              <a:t>DIFUZIJA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60540A-2B71-41E4-93AA-8E9612FB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550" y="2133600"/>
            <a:ext cx="10093062" cy="3777622"/>
          </a:xfrm>
        </p:spPr>
        <p:txBody>
          <a:bodyPr>
            <a:normAutofit/>
          </a:bodyPr>
          <a:lstStyle/>
          <a:p>
            <a:r>
              <a:rPr lang="sl-SI" sz="2400" b="1" dirty="0"/>
              <a:t>PROCES DIFUZIJE POTEKA V </a:t>
            </a:r>
            <a:r>
              <a:rPr lang="sl-SI" sz="2400" b="1" dirty="0">
                <a:solidFill>
                  <a:srgbClr val="FF0000"/>
                </a:solidFill>
              </a:rPr>
              <a:t>MED PLUČNIMI MEŠIČKI IN PLJUČNIMI KAPILARAMI </a:t>
            </a:r>
            <a:r>
              <a:rPr lang="sl-SI" sz="2400" b="1" dirty="0"/>
              <a:t>TER PRI PREHODU PLINOV </a:t>
            </a:r>
            <a:r>
              <a:rPr lang="sl-SI" sz="2400" b="1" dirty="0">
                <a:solidFill>
                  <a:srgbClr val="FF0000"/>
                </a:solidFill>
              </a:rPr>
              <a:t>SKOZI CELIČNO STENO</a:t>
            </a:r>
          </a:p>
          <a:p>
            <a:endParaRPr lang="sl-SI" sz="2400" b="1" dirty="0">
              <a:solidFill>
                <a:srgbClr val="FF0000"/>
              </a:solidFill>
            </a:endParaRPr>
          </a:p>
          <a:p>
            <a:r>
              <a:rPr lang="sl-SI" sz="2400" b="1" dirty="0">
                <a:solidFill>
                  <a:schemeClr val="tx1"/>
                </a:solidFill>
              </a:rPr>
              <a:t>DEF: </a:t>
            </a:r>
            <a:r>
              <a:rPr lang="sl-SI" sz="2400" b="1" dirty="0">
                <a:solidFill>
                  <a:srgbClr val="FF0000"/>
                </a:solidFill>
              </a:rPr>
              <a:t>DIFUZIJA JE SPONTANO RAZŠIRJANJE NEKE SNOVI ZARADI PROSTORSKE NEHOMOGENOSTI FIZIKALNIH KOLIČIN</a:t>
            </a:r>
          </a:p>
          <a:p>
            <a:r>
              <a:rPr lang="sl-SI" sz="2000" dirty="0">
                <a:solidFill>
                  <a:schemeClr val="tx1"/>
                </a:solidFill>
              </a:rPr>
              <a:t>za lažje razumevanje si oglejte posnetek:</a:t>
            </a:r>
          </a:p>
          <a:p>
            <a:pPr marL="0" indent="0">
              <a:buNone/>
            </a:pPr>
            <a:r>
              <a:rPr lang="sl-SI" sz="2000" dirty="0">
                <a:hlinkClick r:id="rId2"/>
              </a:rPr>
              <a:t>https://www.youtube.com/watch?v=c_IYK8sy0QA</a:t>
            </a:r>
            <a:endParaRPr lang="sl-SI" sz="2000" dirty="0"/>
          </a:p>
          <a:p>
            <a:pPr marL="0" indent="0">
              <a:buNone/>
            </a:pPr>
            <a:r>
              <a:rPr lang="sl-SI" sz="2000" dirty="0">
                <a:hlinkClick r:id="rId3"/>
              </a:rPr>
              <a:t>https://www.youtube.com/watch?v=PRi6uHDKeW4</a:t>
            </a:r>
            <a:endParaRPr lang="sl-S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rgbClr val="FF0000"/>
              </a:solidFill>
            </a:endParaRPr>
          </a:p>
          <a:p>
            <a:endParaRPr lang="sl-SI" sz="2400" b="1" dirty="0"/>
          </a:p>
          <a:p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04131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EE633E-CF2D-4190-9405-2E5A0642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876" y="41992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b="1" dirty="0">
                <a:solidFill>
                  <a:srgbClr val="00B050"/>
                </a:solidFill>
              </a:rPr>
              <a:t>PLJUČNI MEŠIČEK IN PRENOS PLINOV ZNOTRAJ NJEGA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69B582-0B14-4DB2-9261-EE841B04D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C6358E-3BA4-4ECA-8D16-A62F8721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49276" y="1491034"/>
            <a:ext cx="4842723" cy="5366966"/>
          </a:xfrm>
          <a:prstGeom prst="rect">
            <a:avLst/>
          </a:prstGeom>
          <a:noFill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99EB866-66D7-4F02-907F-CD2C8C46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9817" y="1744301"/>
            <a:ext cx="7239459" cy="5113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49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DB7F28-FBCA-492D-B442-75524513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164" y="455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>
                <a:solidFill>
                  <a:srgbClr val="00B0F0"/>
                </a:solidFill>
              </a:rPr>
              <a:t>POTOVANJE PLINOV PO TELESU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149985-3150-4BC6-B6F4-F8EF6FE27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629" y="1736324"/>
            <a:ext cx="10243983" cy="4174898"/>
          </a:xfrm>
        </p:spPr>
        <p:txBody>
          <a:bodyPr/>
          <a:lstStyle/>
          <a:p>
            <a:r>
              <a:rPr lang="sl-SI" b="1" dirty="0"/>
              <a:t>KISIK</a:t>
            </a:r>
            <a:r>
              <a:rPr lang="sl-SI" dirty="0"/>
              <a:t> prenašajo do organov/tkiv oz. bolj natančno do posamičnih celic žile. Kisik s difuzijo preide iz pljučnega mešička v pljučne kapilare, nato iz njih v pljučno veno, v srce in nato v arterijo, ki ga raznese po celem telesu. Do celic pride ponovno s pomočjo difuzije skozi stene kapilar.</a:t>
            </a:r>
          </a:p>
          <a:p>
            <a:endParaRPr lang="sl-SI" dirty="0"/>
          </a:p>
          <a:p>
            <a:r>
              <a:rPr lang="sl-SI" b="1" dirty="0"/>
              <a:t>OGLJIKOV DIOKSID </a:t>
            </a:r>
            <a:r>
              <a:rPr lang="sl-SI" dirty="0"/>
              <a:t>prepotuje ravno obratno pot kot kisik. S pomočjo difuzije vstopi v telesne kapilare, nato gre v veno, ki prenaša </a:t>
            </a:r>
            <a:r>
              <a:rPr lang="sl-SI" dirty="0" err="1"/>
              <a:t>deoksigenirano</a:t>
            </a:r>
            <a:r>
              <a:rPr lang="sl-SI" dirty="0"/>
              <a:t> kri v srce. Iz srca potuje v mali krvni obtok s arterijo in nato v pljučne kapilare, kjer se s pomočjo difuzije sprosti v pljučne mešičke. Od tam naprej gre v </a:t>
            </a:r>
            <a:r>
              <a:rPr lang="sl-SI" dirty="0" err="1"/>
              <a:t>sapničice</a:t>
            </a:r>
            <a:r>
              <a:rPr lang="sl-SI" dirty="0"/>
              <a:t>,… ter ga izdihnemo.</a:t>
            </a:r>
          </a:p>
          <a:p>
            <a:endParaRPr lang="sl-SI" dirty="0"/>
          </a:p>
          <a:p>
            <a:r>
              <a:rPr lang="sl-SI" dirty="0"/>
              <a:t>Za bolj jasno sliko si oglejte posnetek: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https://www.youtube.com/watch?v=GVU_zANtroE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199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5E0619-64D6-4DC6-80D0-134CDA4F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9583"/>
          </a:xfrm>
        </p:spPr>
        <p:txBody>
          <a:bodyPr/>
          <a:lstStyle/>
          <a:p>
            <a:r>
              <a:rPr lang="sl-SI" dirty="0"/>
              <a:t>Vprašanja za ponovitev: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EB8088-4A15-4C68-8E5F-3167D410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54" y="2133600"/>
            <a:ext cx="10492558" cy="3777622"/>
          </a:xfrm>
        </p:spPr>
        <p:txBody>
          <a:bodyPr/>
          <a:lstStyle/>
          <a:p>
            <a:r>
              <a:rPr lang="sl-SI" dirty="0"/>
              <a:t>Kaj je glavna naloga dihal?</a:t>
            </a:r>
          </a:p>
          <a:p>
            <a:r>
              <a:rPr lang="sl-SI" dirty="0"/>
              <a:t>Kje v našem telesu se porablja kisik in kje nastaja ogljikov dioksid?</a:t>
            </a:r>
          </a:p>
          <a:p>
            <a:r>
              <a:rPr lang="sl-SI" dirty="0"/>
              <a:t>Opiši zgradbo dihal.</a:t>
            </a:r>
          </a:p>
          <a:p>
            <a:r>
              <a:rPr lang="sl-SI" dirty="0"/>
              <a:t>Pomisli malo kaj ste se učili v sedmem razredu in opiši še dva druga tipa dihal poleg pljuč.</a:t>
            </a:r>
          </a:p>
          <a:p>
            <a:r>
              <a:rPr lang="sl-SI" dirty="0"/>
              <a:t>Opiši proces difuzije.</a:t>
            </a:r>
          </a:p>
          <a:p>
            <a:r>
              <a:rPr lang="sl-SI" dirty="0"/>
              <a:t>Kje se nahajajo pljučni mešički in zakaj so pomembni?</a:t>
            </a:r>
          </a:p>
        </p:txBody>
      </p:sp>
    </p:spTree>
    <p:extLst>
      <p:ext uri="{BB962C8B-B14F-4D97-AF65-F5344CB8AC3E}">
        <p14:creationId xmlns:p14="http://schemas.microsoft.com/office/powerpoint/2010/main" val="1458135488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381</Words>
  <Application>Microsoft Office PowerPoint</Application>
  <PresentationFormat>Širokozaslonsko</PresentationFormat>
  <Paragraphs>34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Šelest</vt:lpstr>
      <vt:lpstr>DIHALA</vt:lpstr>
      <vt:lpstr>NALOGE DIHAL</vt:lpstr>
      <vt:lpstr>PONOVITEV: CELIČNO DIHANJE</vt:lpstr>
      <vt:lpstr>ZGRADBA DIHAL ČLOVEKA</vt:lpstr>
      <vt:lpstr>DIFUZIJA</vt:lpstr>
      <vt:lpstr>PLJUČNI MEŠIČEK IN PRENOS PLINOV ZNOTRAJ NJEGA</vt:lpstr>
      <vt:lpstr>POTOVANJE PLINOV PO TELESU</vt:lpstr>
      <vt:lpstr>Vprašanja za ponovitev: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DIHALA</dc:title>
  <dc:creator> </dc:creator>
  <cp:lastModifiedBy> </cp:lastModifiedBy>
  <cp:revision>4</cp:revision>
  <dcterms:created xsi:type="dcterms:W3CDTF">2020-04-20T13:57:34Z</dcterms:created>
  <dcterms:modified xsi:type="dcterms:W3CDTF">2020-04-20T14:32:32Z</dcterms:modified>
</cp:coreProperties>
</file>