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ucbeniki.sio.si/kemija8/943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ucbeniki.sio.si/nar7/982/index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id="{BD9700C2-271A-41C4-9EBC-E5C8B9076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How to Protect Your Garden from Freezing Temperatures | Today's ...">
            <a:extLst>
              <a:ext uri="{FF2B5EF4-FFF2-40B4-BE49-F238E27FC236}">
                <a16:creationId xmlns:a16="http://schemas.microsoft.com/office/drawing/2014/main" id="{ECD74E1C-8C36-4412-9889-8CCB3D7DA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r="6215"/>
          <a:stretch/>
        </p:blipFill>
        <p:spPr bwMode="auto">
          <a:xfrm>
            <a:off x="3335867" y="10"/>
            <a:ext cx="88561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genj - Wikipedija, prosta enciklopedija">
            <a:extLst>
              <a:ext uri="{FF2B5EF4-FFF2-40B4-BE49-F238E27FC236}">
                <a16:creationId xmlns:a16="http://schemas.microsoft.com/office/drawing/2014/main" id="{ADA80045-D772-47B0-8D2D-B089278D3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1" r="1" b="5479"/>
          <a:stretch/>
        </p:blipFill>
        <p:spPr bwMode="auto">
          <a:xfrm>
            <a:off x="-3048" y="-1"/>
            <a:ext cx="8092178" cy="6857990"/>
          </a:xfrm>
          <a:custGeom>
            <a:avLst/>
            <a:gdLst/>
            <a:ahLst/>
            <a:cxnLst/>
            <a:rect l="l" t="t" r="r" b="b"/>
            <a:pathLst>
              <a:path w="8092198" h="6858000">
                <a:moveTo>
                  <a:pt x="0" y="0"/>
                </a:moveTo>
                <a:lnTo>
                  <a:pt x="3412067" y="0"/>
                </a:lnTo>
                <a:lnTo>
                  <a:pt x="3536897" y="0"/>
                </a:lnTo>
                <a:cubicBezTo>
                  <a:pt x="3536897" y="0"/>
                  <a:pt x="3536897" y="0"/>
                  <a:pt x="7979176" y="4443265"/>
                </a:cubicBezTo>
                <a:cubicBezTo>
                  <a:pt x="8129873" y="4593996"/>
                  <a:pt x="8129873" y="4843028"/>
                  <a:pt x="7979176" y="4993759"/>
                </a:cubicBezTo>
                <a:cubicBezTo>
                  <a:pt x="7979176" y="4993759"/>
                  <a:pt x="7979176" y="4993759"/>
                  <a:pt x="6272840" y="6700475"/>
                </a:cubicBezTo>
                <a:lnTo>
                  <a:pt x="611535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 5">
            <a:extLst>
              <a:ext uri="{FF2B5EF4-FFF2-40B4-BE49-F238E27FC236}">
                <a16:creationId xmlns:a16="http://schemas.microsoft.com/office/drawing/2014/main" id="{9DA8DF04-C793-42CA-A9AE-90967135A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3942C2F-FF81-42E0-AAE5-CE3B3339F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3131" y="3895725"/>
            <a:ext cx="9503833" cy="18393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6000" b="1" dirty="0">
                <a:solidFill>
                  <a:srgbClr val="FEFFFF"/>
                </a:solidFill>
              </a:rPr>
              <a:t>KEMIJSKE IN FIZIKALNE SPREMEMBE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CE69CC9-C11F-4D26-ADBE-6DB838FDC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8458200" cy="524935"/>
          </a:xfrm>
        </p:spPr>
        <p:txBody>
          <a:bodyPr>
            <a:normAutofit/>
          </a:bodyPr>
          <a:lstStyle/>
          <a:p>
            <a:endParaRPr lang="sl-SI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5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1B93FE-B6DF-45B4-A9DC-09D4177D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1488D4-4740-4788-B1DC-6CEB1E49C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4BC673-8A95-4DBD-8C10-61726A643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191" y="0"/>
            <a:ext cx="8846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2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6E40CC-55F0-4813-9619-4F2AC20A4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158" y="473188"/>
            <a:ext cx="9799454" cy="1311223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>
                <a:solidFill>
                  <a:srgbClr val="FF0000"/>
                </a:solidFill>
              </a:rPr>
              <a:t>NASTANEK NOVE SNOVI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A6CD692-066E-4050-B9B1-92180D76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158" y="1784411"/>
            <a:ext cx="9799454" cy="4758432"/>
          </a:xfrm>
        </p:spPr>
        <p:txBody>
          <a:bodyPr/>
          <a:lstStyle/>
          <a:p>
            <a:r>
              <a:rPr lang="sl-SI" dirty="0"/>
              <a:t>ZANIMIVOST: Elementi (kisik, dušik, vodik,…), ki gradijo svet okoli nas, nastanejo v vesolju ob supernovi ali ob drugih močnejših vesoljskih eksplozijah. </a:t>
            </a:r>
          </a:p>
          <a:p>
            <a:endParaRPr lang="sl-SI" dirty="0"/>
          </a:p>
          <a:p>
            <a:r>
              <a:rPr lang="sl-SI" dirty="0"/>
              <a:t>Nas pa zanima, kako </a:t>
            </a:r>
            <a:r>
              <a:rPr lang="sl-SI" b="1" dirty="0"/>
              <a:t>nastanejo nove snovi</a:t>
            </a:r>
            <a:r>
              <a:rPr lang="sl-SI" dirty="0"/>
              <a:t>, kot so </a:t>
            </a:r>
            <a:r>
              <a:rPr lang="sl-SI" b="1" dirty="0">
                <a:solidFill>
                  <a:srgbClr val="0070C0"/>
                </a:solidFill>
              </a:rPr>
              <a:t>VODA, OGLJIKOV DIOKSID</a:t>
            </a:r>
            <a:r>
              <a:rPr lang="sl-SI" dirty="0"/>
              <a:t>, itd.. 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sz="2400" b="1" dirty="0"/>
              <a:t>TE SNOVI NASTANEJO S </a:t>
            </a:r>
            <a:r>
              <a:rPr lang="sl-SI" sz="2400" b="1" dirty="0">
                <a:solidFill>
                  <a:srgbClr val="FF0000"/>
                </a:solidFill>
              </a:rPr>
              <a:t>KEMIJSKIMI REAKCIJAMI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</a:rPr>
              <a:t> </a:t>
            </a:r>
            <a:r>
              <a:rPr lang="sl-SI" sz="2000" b="1" dirty="0">
                <a:solidFill>
                  <a:schemeClr val="tx1"/>
                </a:solidFill>
              </a:rPr>
              <a:t>slednje lahko potečejo med različnimi vrstami snovi (element, spojina, zmes)</a:t>
            </a:r>
            <a:endParaRPr lang="sl-SI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A giant star ate its dead neighbor and caused one of the brightest ...">
            <a:extLst>
              <a:ext uri="{FF2B5EF4-FFF2-40B4-BE49-F238E27FC236}">
                <a16:creationId xmlns:a16="http://schemas.microsoft.com/office/drawing/2014/main" id="{85121487-830C-4D3D-A016-CB0548A59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5" r="18796"/>
          <a:stretch/>
        </p:blipFill>
        <p:spPr bwMode="auto">
          <a:xfrm>
            <a:off x="10333036" y="221582"/>
            <a:ext cx="1725613" cy="156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re's How Much Deadlier Today's Nukes Are Compared to WWII A-Bombs">
            <a:extLst>
              <a:ext uri="{FF2B5EF4-FFF2-40B4-BE49-F238E27FC236}">
                <a16:creationId xmlns:a16="http://schemas.microsoft.com/office/drawing/2014/main" id="{BEAAC3A1-AF5D-4B9F-90C6-C2469D8E2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4" y="4571999"/>
            <a:ext cx="4486275" cy="270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8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7FDA5E-935B-457D-AF99-D1CC02D6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509" y="48206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>
                <a:solidFill>
                  <a:srgbClr val="FF0000"/>
                </a:solidFill>
              </a:rPr>
              <a:t>KEMIJSKE REAKCIJE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27035F6-9F40-4992-A80A-FD2B42680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115" y="1233997"/>
            <a:ext cx="10377351" cy="5141936"/>
          </a:xfrm>
        </p:spPr>
        <p:txBody>
          <a:bodyPr/>
          <a:lstStyle/>
          <a:p>
            <a:r>
              <a:rPr lang="sl-SI" sz="2000" dirty="0"/>
              <a:t>Kot sem že omenil nastanejo med različnimi vrstami snovi</a:t>
            </a:r>
            <a:endParaRPr lang="sl-SI" dirty="0"/>
          </a:p>
          <a:p>
            <a:r>
              <a:rPr lang="sl-SI" sz="2000" dirty="0"/>
              <a:t>Za njih je značilno: </a:t>
            </a:r>
          </a:p>
          <a:p>
            <a:endParaRPr lang="sl-SI" sz="2000" dirty="0"/>
          </a:p>
          <a:p>
            <a:pPr>
              <a:buFontTx/>
              <a:buChar char="-"/>
            </a:pPr>
            <a:r>
              <a:rPr lang="sl-SI" sz="2400" b="1" dirty="0">
                <a:solidFill>
                  <a:schemeClr val="tx1"/>
                </a:solidFill>
              </a:rPr>
              <a:t>NASTANEK NOVE SNOVI</a:t>
            </a:r>
          </a:p>
          <a:p>
            <a:pPr>
              <a:buFontTx/>
              <a:buChar char="-"/>
            </a:pPr>
            <a:r>
              <a:rPr lang="sl-SI" sz="2400" b="1" dirty="0">
                <a:solidFill>
                  <a:schemeClr val="tx1"/>
                </a:solidFill>
              </a:rPr>
              <a:t>SPREMEMBA ENERGIJE</a:t>
            </a:r>
          </a:p>
          <a:p>
            <a:pPr>
              <a:buFontTx/>
              <a:buChar char="-"/>
            </a:pPr>
            <a:endParaRPr lang="sl-SI" sz="2400" b="1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sl-SI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400" b="1" dirty="0">
                <a:solidFill>
                  <a:schemeClr val="tx1"/>
                </a:solidFill>
              </a:rPr>
              <a:t>snovem, ki gredo v kemijsko reakcijo rečemo </a:t>
            </a:r>
            <a:r>
              <a:rPr lang="sl-SI" sz="2400" b="1" dirty="0">
                <a:solidFill>
                  <a:srgbClr val="FF0000"/>
                </a:solidFill>
              </a:rPr>
              <a:t>REAKTANTI,</a:t>
            </a:r>
            <a:r>
              <a:rPr lang="sl-SI" sz="2400" b="1" dirty="0">
                <a:solidFill>
                  <a:schemeClr val="tx1"/>
                </a:solidFill>
              </a:rPr>
              <a:t> snovem, ki iz nje izstopajo pa </a:t>
            </a:r>
            <a:r>
              <a:rPr lang="sl-SI" sz="2400" b="1" dirty="0">
                <a:solidFill>
                  <a:srgbClr val="0070C0"/>
                </a:solidFill>
              </a:rPr>
              <a:t>PRODUKTI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tx1"/>
                </a:solidFill>
              </a:rPr>
              <a:t>Nekaj vaj in posnetek:</a:t>
            </a:r>
          </a:p>
          <a:p>
            <a:pPr marL="0" indent="0">
              <a:buNone/>
            </a:pPr>
            <a:r>
              <a:rPr lang="sl-SI" sz="2400" dirty="0">
                <a:hlinkClick r:id="rId2"/>
              </a:rPr>
              <a:t>https://eucbeniki.sio.si/kemija8/943/index.html</a:t>
            </a:r>
            <a:endParaRPr lang="sl-SI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7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0D5D49B-6723-494C-8EF9-0BA0485F3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247" y="710214"/>
            <a:ext cx="9853365" cy="5415378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</a:rPr>
              <a:t>Primer: </a:t>
            </a:r>
            <a:r>
              <a:rPr lang="sl-SI" sz="2800" b="1" dirty="0">
                <a:solidFill>
                  <a:srgbClr val="FF0000"/>
                </a:solidFill>
              </a:rPr>
              <a:t>GORENJE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FF0000"/>
                </a:solidFill>
              </a:rPr>
              <a:t>REAKTANTA: </a:t>
            </a:r>
            <a:r>
              <a:rPr lang="sl-SI" sz="2400" b="1" dirty="0">
                <a:solidFill>
                  <a:schemeClr val="tx1"/>
                </a:solidFill>
              </a:rPr>
              <a:t>BUTAN </a:t>
            </a:r>
            <a:r>
              <a:rPr lang="sl-SI" sz="2400" dirty="0">
                <a:solidFill>
                  <a:schemeClr val="tx1"/>
                </a:solidFill>
              </a:rPr>
              <a:t>(PLIN V JEKLENKAH) IN </a:t>
            </a:r>
            <a:r>
              <a:rPr lang="sl-SI" sz="2400" b="1" dirty="0">
                <a:solidFill>
                  <a:schemeClr val="tx1"/>
                </a:solidFill>
              </a:rPr>
              <a:t>KISIK </a:t>
            </a:r>
            <a:r>
              <a:rPr lang="sl-SI" sz="2400" dirty="0">
                <a:solidFill>
                  <a:schemeClr val="tx1"/>
                </a:solidFill>
              </a:rPr>
              <a:t>(IZ ZRAKA)</a:t>
            </a:r>
          </a:p>
          <a:p>
            <a:pPr marL="0" indent="0">
              <a:buNone/>
            </a:pPr>
            <a:r>
              <a:rPr lang="sl-SI" sz="2400" b="1" dirty="0">
                <a:solidFill>
                  <a:srgbClr val="00B0F0"/>
                </a:solidFill>
              </a:rPr>
              <a:t>PRODUKTI</a:t>
            </a:r>
            <a:r>
              <a:rPr lang="sl-SI" sz="2400" dirty="0">
                <a:solidFill>
                  <a:schemeClr val="tx1"/>
                </a:solidFill>
              </a:rPr>
              <a:t>: </a:t>
            </a:r>
            <a:r>
              <a:rPr lang="sl-SI" sz="2400" b="1" dirty="0">
                <a:solidFill>
                  <a:schemeClr val="tx1"/>
                </a:solidFill>
              </a:rPr>
              <a:t>OGLJIKOV DIOKSID </a:t>
            </a:r>
            <a:r>
              <a:rPr lang="sl-SI" sz="2400" dirty="0">
                <a:solidFill>
                  <a:schemeClr val="tx1"/>
                </a:solidFill>
              </a:rPr>
              <a:t>(PLIN PRISOTEN V ZRAKU) IN </a:t>
            </a:r>
            <a:r>
              <a:rPr lang="sl-SI" sz="2400" b="1" dirty="0">
                <a:solidFill>
                  <a:schemeClr val="tx1"/>
                </a:solidFill>
              </a:rPr>
              <a:t>VODA</a:t>
            </a:r>
          </a:p>
          <a:p>
            <a:pPr marL="0" indent="0">
              <a:buNone/>
            </a:pPr>
            <a:endParaRPr lang="sl-SI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400" dirty="0">
                <a:solidFill>
                  <a:schemeClr val="tx1"/>
                </a:solidFill>
              </a:rPr>
              <a:t>Besedni zapis kemijske reakcije: </a:t>
            </a:r>
            <a:r>
              <a:rPr lang="sl-SI" sz="2400" b="1" dirty="0">
                <a:solidFill>
                  <a:schemeClr val="tx1"/>
                </a:solidFill>
              </a:rPr>
              <a:t>Butan in kisik sta ob prisotnosti iskre reagirala in nastali sta novi snovi ogljikov dioksid in voda.</a:t>
            </a:r>
            <a:endParaRPr lang="sl-SI" sz="2400" b="1" dirty="0">
              <a:solidFill>
                <a:srgbClr val="00B0F0"/>
              </a:solidFill>
            </a:endParaRPr>
          </a:p>
          <a:p>
            <a:endParaRPr lang="sl-SI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468E315-CD6C-44D2-9F1A-4038493F6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688556"/>
            <a:ext cx="3895725" cy="29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4B09A6-1CB7-4D37-8D46-79BD25F7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74" y="49094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>
                <a:solidFill>
                  <a:srgbClr val="00B0F0"/>
                </a:solidFill>
              </a:rPr>
              <a:t>FIZIKALNE SPREMEMBE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3665C8E-D387-41B8-97E0-0FFE2A8CD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002" y="1378998"/>
            <a:ext cx="9729078" cy="3777622"/>
          </a:xfrm>
        </p:spPr>
        <p:txBody>
          <a:bodyPr>
            <a:normAutofit/>
          </a:bodyPr>
          <a:lstStyle/>
          <a:p>
            <a:r>
              <a:rPr lang="sl-SI" sz="2000" dirty="0"/>
              <a:t>Pogosto fizikalne spremembe mešamo z kemijskimi spremembami/reakcijami. Pri določanju moramo biti zelo previdni! </a:t>
            </a:r>
          </a:p>
          <a:p>
            <a:r>
              <a:rPr lang="sl-SI" sz="2000" b="1" dirty="0"/>
              <a:t>Preveriti moramo ali je nastala kakšna nova snov in če je prišlo do energijske spremembe!</a:t>
            </a:r>
          </a:p>
          <a:p>
            <a:r>
              <a:rPr lang="sl-SI" sz="2000" dirty="0"/>
              <a:t>Fizikalne spremembe so: </a:t>
            </a:r>
            <a:r>
              <a:rPr lang="sl-SI" sz="2000" b="1" dirty="0"/>
              <a:t>sprememba agregatnega stanja ali sprememba oblike (zlomimo palčko na dva dela),</a:t>
            </a:r>
          </a:p>
          <a:p>
            <a:pPr marL="0" indent="0">
              <a:buNone/>
            </a:pPr>
            <a:r>
              <a:rPr lang="sl-SI" sz="2000" b="1" dirty="0"/>
              <a:t>Nekaj vaj in posnetek, za utrjevanje snovi: </a:t>
            </a:r>
            <a:r>
              <a:rPr lang="sl-SI" sz="2000" dirty="0">
                <a:hlinkClick r:id="rId2"/>
              </a:rPr>
              <a:t>https://eucbeniki.sio.si/nar7/982/index1.html</a:t>
            </a:r>
            <a:endParaRPr lang="sl-SI" sz="2000" b="1" dirty="0"/>
          </a:p>
        </p:txBody>
      </p:sp>
      <p:pic>
        <p:nvPicPr>
          <p:cNvPr id="4098" name="Picture 2" descr="Broken Glass 2 iPhone Black | iPhone Case &amp; Cover | Broken screen ...">
            <a:extLst>
              <a:ext uri="{FF2B5EF4-FFF2-40B4-BE49-F238E27FC236}">
                <a16:creationId xmlns:a16="http://schemas.microsoft.com/office/drawing/2014/main" id="{C77EF49E-800A-4214-A56E-DA1250E3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43815" y="3832881"/>
            <a:ext cx="2204236" cy="343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ocabulary">
            <a:extLst>
              <a:ext uri="{FF2B5EF4-FFF2-40B4-BE49-F238E27FC236}">
                <a16:creationId xmlns:a16="http://schemas.microsoft.com/office/drawing/2014/main" id="{8E76BCF3-4ACB-4602-BF50-A7DF77796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3562166"/>
            <a:ext cx="20288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6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203BC3-2E03-4443-9C62-F4A59AE3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24" y="553089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000" b="1" dirty="0">
                <a:solidFill>
                  <a:srgbClr val="FF0000"/>
                </a:solidFill>
              </a:rPr>
              <a:t>POPOLNO IN NEPOPOLNO GORENJE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DBA5BB-36C5-456D-A535-BECB33CF7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571" y="1833979"/>
            <a:ext cx="10022041" cy="4077243"/>
          </a:xfrm>
        </p:spPr>
        <p:txBody>
          <a:bodyPr>
            <a:normAutofit/>
          </a:bodyPr>
          <a:lstStyle/>
          <a:p>
            <a:r>
              <a:rPr lang="sl-SI" sz="2000" b="1" dirty="0"/>
              <a:t>VAJA</a:t>
            </a:r>
          </a:p>
          <a:p>
            <a:pPr marL="0" indent="0">
              <a:buNone/>
            </a:pPr>
            <a:r>
              <a:rPr lang="sl-SI" sz="2000" b="1" dirty="0"/>
              <a:t>Na spodnjih dveh slikah, sta prikazana dve vrsti gorenja. S pomočjo učbenika poizkusi ugotoviti, kdaj gre za popolno in nepopolno gorenje in zapiši v zvezek razliko.</a:t>
            </a:r>
          </a:p>
          <a:p>
            <a:pPr marL="0" indent="0">
              <a:buNone/>
            </a:pPr>
            <a:endParaRPr lang="sl-SI" sz="2000" b="1" dirty="0"/>
          </a:p>
        </p:txBody>
      </p:sp>
      <p:pic>
        <p:nvPicPr>
          <p:cNvPr id="5122" name="Picture 2" descr="Nocoj bodo kresovanja, jutri pa budnice in prvomajska srečanja ...">
            <a:extLst>
              <a:ext uri="{FF2B5EF4-FFF2-40B4-BE49-F238E27FC236}">
                <a16:creationId xmlns:a16="http://schemas.microsoft.com/office/drawing/2014/main" id="{60E13316-BC65-4851-BC4B-788EA1B7C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3307726"/>
            <a:ext cx="4841875" cy="322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URNER | meaning in the Cambridge English Dictionary">
            <a:extLst>
              <a:ext uri="{FF2B5EF4-FFF2-40B4-BE49-F238E27FC236}">
                <a16:creationId xmlns:a16="http://schemas.microsoft.com/office/drawing/2014/main" id="{C78B0E00-3FD8-4931-BFB4-2849A7EFC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06" y="3307726"/>
            <a:ext cx="4609306" cy="30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1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CDB4D7-33F2-4B89-AA10-5A661C52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7015"/>
          </a:xfrm>
        </p:spPr>
        <p:txBody>
          <a:bodyPr>
            <a:normAutofit/>
          </a:bodyPr>
          <a:lstStyle/>
          <a:p>
            <a:r>
              <a:rPr lang="sl-SI" sz="2800" dirty="0"/>
              <a:t>Vprašanja za ponovitev: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8ADE85-64D5-452C-A577-411379A84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50" y="1381125"/>
            <a:ext cx="9847262" cy="4530097"/>
          </a:xfrm>
        </p:spPr>
        <p:txBody>
          <a:bodyPr>
            <a:normAutofit/>
          </a:bodyPr>
          <a:lstStyle/>
          <a:p>
            <a:r>
              <a:rPr lang="sl-SI" sz="2400" b="1" dirty="0"/>
              <a:t>Kakšna je razlika med kemijsko in fizikalno reakcijo?</a:t>
            </a:r>
          </a:p>
          <a:p>
            <a:r>
              <a:rPr lang="sl-SI" sz="2400" b="1" dirty="0"/>
              <a:t>Kaj je to produkt in kaj reaktant?</a:t>
            </a:r>
          </a:p>
          <a:p>
            <a:r>
              <a:rPr lang="sl-SI" sz="2400" b="1" dirty="0"/>
              <a:t>Ali pri mešanju sirupa z vodo poteče kemijska reakcija? Zakaj tako misliš?</a:t>
            </a:r>
          </a:p>
          <a:p>
            <a:r>
              <a:rPr lang="sl-SI" sz="2400" b="1" dirty="0"/>
              <a:t>Kakšna je razlika med popolnim in nepopolnim gorenjem?</a:t>
            </a:r>
          </a:p>
        </p:txBody>
      </p:sp>
    </p:spTree>
    <p:extLst>
      <p:ext uri="{BB962C8B-B14F-4D97-AF65-F5344CB8AC3E}">
        <p14:creationId xmlns:p14="http://schemas.microsoft.com/office/powerpoint/2010/main" val="3763555336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336</Words>
  <Application>Microsoft Office PowerPoint</Application>
  <PresentationFormat>Širokozaslonsko</PresentationFormat>
  <Paragraphs>37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Šelest</vt:lpstr>
      <vt:lpstr>KEMIJSKE IN FIZIKALNE SPREMEMBE</vt:lpstr>
      <vt:lpstr>PowerPointova predstavitev</vt:lpstr>
      <vt:lpstr>NASTANEK NOVE SNOVI</vt:lpstr>
      <vt:lpstr>KEMIJSKE REAKCIJE</vt:lpstr>
      <vt:lpstr>PowerPointova predstavitev</vt:lpstr>
      <vt:lpstr>FIZIKALNE SPREMEMBE</vt:lpstr>
      <vt:lpstr>POPOLNO IN NEPOPOLNO GORENJE</vt:lpstr>
      <vt:lpstr>Vprašanja za ponovitev: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KEMIJSKE IN FIZIKALNE SPREMEMBE</dc:title>
  <dc:creator> </dc:creator>
  <cp:lastModifiedBy> </cp:lastModifiedBy>
  <cp:revision>6</cp:revision>
  <dcterms:created xsi:type="dcterms:W3CDTF">2020-05-04T18:16:43Z</dcterms:created>
  <dcterms:modified xsi:type="dcterms:W3CDTF">2020-05-04T19:21:18Z</dcterms:modified>
</cp:coreProperties>
</file>