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5" r:id="rId3"/>
    <p:sldId id="278" r:id="rId4"/>
    <p:sldId id="314" r:id="rId5"/>
    <p:sldId id="312" r:id="rId6"/>
    <p:sldId id="310" r:id="rId7"/>
    <p:sldId id="313" r:id="rId8"/>
    <p:sldId id="311" r:id="rId9"/>
    <p:sldId id="316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26CFB-81F9-40DA-A4D6-7753C0E65B5C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9897B-4085-4790-81F8-32BB6E4C636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773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029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335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307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161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097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457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09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191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718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348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976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D3A45-29D0-47BE-B787-8B0C2483F8FB}" type="datetimeFigureOut">
              <a:rPr lang="sl-SI" smtClean="0"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28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vpis-v-srednjo-sol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vpis-v-srednjo-sol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zbirke/storitve/prijava-za-opravljanje-preizkusov-nadarjenosti-znanja-in-spretnosti-in-izpolnjevanje-posebnih-pogojev-za-vpi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b="1" u="sng" dirty="0"/>
              <a:t>Dodatne informacije glede vpisa v srednje šole</a:t>
            </a:r>
            <a:br>
              <a:rPr lang="sl-SI" b="1" u="sng" dirty="0"/>
            </a:br>
            <a:r>
              <a:rPr lang="sl-SI" sz="3100" b="1" dirty="0"/>
              <a:t>Razpis za vpis v srednje šole in dijaške domove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dirty="0"/>
              <a:t>				3. 2. 2022</a:t>
            </a:r>
          </a:p>
        </p:txBody>
      </p:sp>
    </p:spTree>
    <p:extLst>
      <p:ext uri="{BB962C8B-B14F-4D97-AF65-F5344CB8AC3E}">
        <p14:creationId xmlns:p14="http://schemas.microsoft.com/office/powerpoint/2010/main" val="303637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8E3E09-DE36-49D4-823C-DD50228C1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Razpis za vpis v srednje šole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877294-46AE-442F-9380-29D52F81F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hlinkClick r:id="rId2"/>
              </a:rPr>
              <a:t>https://www.gov.si/teme/vpis-v-srednjo-solo/</a:t>
            </a:r>
            <a:endParaRPr lang="sl-SI" dirty="0"/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Zlasti pomembna </a:t>
            </a:r>
            <a:r>
              <a:rPr lang="sl-SI" u="sng" dirty="0"/>
              <a:t>Priloga I </a:t>
            </a:r>
            <a:r>
              <a:rPr lang="sl-SI" dirty="0"/>
              <a:t>(med drugim datumi preizkusov nadarjenosti in pripomočki, ki jih morajo imeti s sabo) in </a:t>
            </a:r>
            <a:r>
              <a:rPr lang="sl-SI" u="sng" dirty="0"/>
              <a:t>Priloga V</a:t>
            </a:r>
            <a:r>
              <a:rPr lang="sl-SI" dirty="0"/>
              <a:t> (za gimnazijce)</a:t>
            </a:r>
          </a:p>
        </p:txBody>
      </p:sp>
    </p:spTree>
    <p:extLst>
      <p:ext uri="{BB962C8B-B14F-4D97-AF65-F5344CB8AC3E}">
        <p14:creationId xmlns:p14="http://schemas.microsoft.com/office/powerpoint/2010/main" val="365583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Št. razpisanih mest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Št. devetošolcev v osrednjeslovenski regiji v letošnjem šol. letu: </a:t>
            </a:r>
            <a:r>
              <a:rPr lang="sl-SI" sz="4000" b="1" u="sng" dirty="0"/>
              <a:t>5.626</a:t>
            </a:r>
            <a:r>
              <a:rPr lang="sl-SI" sz="4000" dirty="0"/>
              <a:t> (lani 5.380) – 246+</a:t>
            </a:r>
          </a:p>
          <a:p>
            <a:r>
              <a:rPr lang="sl-SI" sz="4000" dirty="0"/>
              <a:t>Št. razpisanih mest v osrednjeslovenski regiji za naslednje šolsko leto: </a:t>
            </a:r>
            <a:r>
              <a:rPr lang="sl-SI" sz="4000" b="1" u="sng" dirty="0"/>
              <a:t>6.640</a:t>
            </a:r>
            <a:r>
              <a:rPr lang="sl-SI" sz="4000" dirty="0"/>
              <a:t> (lani 6.140)</a:t>
            </a:r>
          </a:p>
        </p:txBody>
      </p:sp>
    </p:spTree>
    <p:extLst>
      <p:ext uri="{BB962C8B-B14F-4D97-AF65-F5344CB8AC3E}">
        <p14:creationId xmlns:p14="http://schemas.microsoft.com/office/powerpoint/2010/main" val="353043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A0BA57-B39A-4E62-9F7A-0F09FBBA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8F1E2BE-2DAE-4FFE-ABC0-8BAAD713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050" name="Grafikon 1">
            <a:extLst>
              <a:ext uri="{FF2B5EF4-FFF2-40B4-BE49-F238E27FC236}">
                <a16:creationId xmlns:a16="http://schemas.microsoft.com/office/drawing/2014/main" id="{48996ED6-69CA-48E0-835D-A4C86B61112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7424"/>
            <a:ext cx="8959725" cy="712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8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Razlike v številu razpisanih mest (primerjava z lanskim razpisom)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/>
              <a:t>VEČ MEST (po en oddelek več):</a:t>
            </a:r>
          </a:p>
          <a:p>
            <a:pPr>
              <a:buFontTx/>
              <a:buChar char="-"/>
            </a:pPr>
            <a:r>
              <a:rPr lang="sl-SI" dirty="0"/>
              <a:t>BIC – slaščičar, živilsko prehranski tehnik, naravovarstveni tehnik</a:t>
            </a:r>
          </a:p>
          <a:p>
            <a:pPr>
              <a:buFontTx/>
              <a:buChar char="-"/>
            </a:pPr>
            <a:r>
              <a:rPr lang="sl-SI" dirty="0"/>
              <a:t>Roška – ekonomski tehnik</a:t>
            </a:r>
          </a:p>
          <a:p>
            <a:pPr>
              <a:buFontTx/>
              <a:buChar char="-"/>
            </a:pPr>
            <a:r>
              <a:rPr lang="sl-SI" dirty="0"/>
              <a:t>SGGOŠ – gradbeni tehnik</a:t>
            </a:r>
          </a:p>
          <a:p>
            <a:pPr>
              <a:buFontTx/>
              <a:buChar char="-"/>
            </a:pPr>
            <a:r>
              <a:rPr lang="sl-SI" dirty="0"/>
              <a:t>SIC – </a:t>
            </a:r>
            <a:r>
              <a:rPr lang="sl-SI" dirty="0" err="1"/>
              <a:t>avtokaroserist</a:t>
            </a:r>
            <a:r>
              <a:rPr lang="sl-SI" dirty="0"/>
              <a:t>, logistični tehnik</a:t>
            </a:r>
          </a:p>
          <a:p>
            <a:pPr>
              <a:buFontTx/>
              <a:buChar char="-"/>
            </a:pPr>
            <a:r>
              <a:rPr lang="sl-SI" dirty="0"/>
              <a:t>Gimnazija Antona Aškerca</a:t>
            </a:r>
          </a:p>
          <a:p>
            <a:pPr marL="0" indent="0">
              <a:buNone/>
            </a:pPr>
            <a:r>
              <a:rPr lang="sl-SI" dirty="0"/>
              <a:t>VEČ MEST (po dva oddelka več):</a:t>
            </a:r>
          </a:p>
          <a:p>
            <a:pPr>
              <a:buFontTx/>
              <a:buChar char="-"/>
            </a:pPr>
            <a:r>
              <a:rPr lang="sl-SI" dirty="0"/>
              <a:t>SŠ za gastronomijo in turizem – gastronomsko-turistični tehnik</a:t>
            </a:r>
          </a:p>
        </p:txBody>
      </p:sp>
    </p:spTree>
    <p:extLst>
      <p:ext uri="{BB962C8B-B14F-4D97-AF65-F5344CB8AC3E}">
        <p14:creationId xmlns:p14="http://schemas.microsoft.com/office/powerpoint/2010/main" val="312522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NOVOSTI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/>
              <a:t>Novi programi:</a:t>
            </a:r>
          </a:p>
          <a:p>
            <a:r>
              <a:rPr lang="sl-SI" dirty="0"/>
              <a:t>Predšolska vzgoja v Postojni</a:t>
            </a:r>
          </a:p>
          <a:p>
            <a:r>
              <a:rPr lang="sl-SI" dirty="0"/>
              <a:t>Tehniška gimnazija na SGGOŠ</a:t>
            </a:r>
          </a:p>
          <a:p>
            <a:r>
              <a:rPr lang="sl-SI" dirty="0"/>
              <a:t>Gimnazija na SŠ za gastronomijo in turizem (2 oddelka)</a:t>
            </a:r>
          </a:p>
          <a:p>
            <a:r>
              <a:rPr lang="sl-SI" dirty="0"/>
              <a:t>Frizerski tehnik - </a:t>
            </a:r>
            <a:r>
              <a:rPr lang="sl-SI"/>
              <a:t>PTI (+2</a:t>
            </a:r>
            <a:r>
              <a:rPr lang="sl-SI" dirty="0"/>
              <a:t>)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Maturitetni tečaj - iz 3-letne šole ali iz 4-letne tehniške oz. strokovne srednje šole se lahko vpišeš le, če nisi nikoli ponavljal</a:t>
            </a:r>
          </a:p>
        </p:txBody>
      </p:sp>
    </p:spTree>
    <p:extLst>
      <p:ext uri="{BB962C8B-B14F-4D97-AF65-F5344CB8AC3E}">
        <p14:creationId xmlns:p14="http://schemas.microsoft.com/office/powerpoint/2010/main" val="390632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INFORMATIVNI DNEVI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11. in 12. februar - samo virtualno: spremljajte spletne strani šol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https://www.gov.si/teme/vpis-v-srednjo-solo/</a:t>
            </a:r>
            <a:r>
              <a:rPr lang="sl-SI" dirty="0"/>
              <a:t> - spletni naslovi vseh srednjih šol z informacijami glede informativnega dneva (ura predstavitve posameznega programa)</a:t>
            </a:r>
          </a:p>
          <a:p>
            <a:pPr marL="0" indent="0">
              <a:buNone/>
            </a:pPr>
            <a:endParaRPr lang="sl-SI" sz="1600" dirty="0"/>
          </a:p>
          <a:p>
            <a:pPr marL="0" indent="0">
              <a:buNone/>
            </a:pPr>
            <a:r>
              <a:rPr lang="sl-SI" sz="2000" dirty="0"/>
              <a:t>Poskrbite, da bodo res spremljali predstavitve!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95824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POMEMBNO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Do 2. marca </a:t>
            </a:r>
            <a:r>
              <a:rPr lang="sl-SI" dirty="0">
                <a:solidFill>
                  <a:srgbClr val="FF0000"/>
                </a:solidFill>
              </a:rPr>
              <a:t>SAMI</a:t>
            </a:r>
            <a:r>
              <a:rPr lang="sl-SI" dirty="0"/>
              <a:t> oddate prijave za preizkuse nadarjenosti oz. izpolnjene obrazce za športno gimnazijo. Povezava do obrazcev: </a:t>
            </a:r>
            <a:r>
              <a:rPr lang="sl-SI" dirty="0">
                <a:hlinkClick r:id="rId2"/>
              </a:rPr>
              <a:t>https://www.gov.si/zbirke/storitve/prijava-za-opravljanje-preizkusov-nadarjenosti-znanja-in-spretnosti-in-izpolnjevanje-posebnih-pogojev-za-vpis/</a:t>
            </a:r>
            <a:r>
              <a:rPr lang="sl-SI" dirty="0"/>
              <a:t> </a:t>
            </a:r>
          </a:p>
          <a:p>
            <a:r>
              <a:rPr lang="sl-SI" dirty="0"/>
              <a:t>SŠ za oblikovanje in fotografijo LJ – </a:t>
            </a:r>
            <a:r>
              <a:rPr lang="sl-SI" b="1" u="sng" dirty="0"/>
              <a:t>mapa del </a:t>
            </a:r>
            <a:r>
              <a:rPr lang="sl-SI" dirty="0"/>
              <a:t>do 11. 3.!</a:t>
            </a:r>
          </a:p>
          <a:p>
            <a:r>
              <a:rPr lang="sl-SI" dirty="0"/>
              <a:t>V primeru preizkusa nadarjenosti v živo – PCT pogoj (</a:t>
            </a:r>
            <a:r>
              <a:rPr lang="sl-SI" dirty="0" err="1"/>
              <a:t>samotestiranje</a:t>
            </a:r>
            <a:r>
              <a:rPr lang="sl-SI" dirty="0"/>
              <a:t> v šoli ne velja)</a:t>
            </a:r>
          </a:p>
          <a:p>
            <a:r>
              <a:rPr lang="sl-SI" dirty="0"/>
              <a:t>Izpolnjevanje prijavnic za vpis v šoli po 20. 3., OŠ pošlje na SŠ; v primeru karantene?? </a:t>
            </a:r>
          </a:p>
          <a:p>
            <a:r>
              <a:rPr lang="sl-SI" dirty="0"/>
              <a:t>Popravni/predmetni izpiti konec 9.r. niso priporočljivi …</a:t>
            </a:r>
          </a:p>
        </p:txBody>
      </p:sp>
    </p:spTree>
    <p:extLst>
      <p:ext uri="{BB962C8B-B14F-4D97-AF65-F5344CB8AC3E}">
        <p14:creationId xmlns:p14="http://schemas.microsoft.com/office/powerpoint/2010/main" val="196003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AA376E-C2CE-4E7D-B021-075AE5C2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Štipendije za deficitarne poklice – razpis (odprt od 13. 6. do 23. 9. 2022)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06AD0BE-9F45-4BDC-A141-A631418BA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dirty="0"/>
              <a:t>Nabor poklicev:</a:t>
            </a:r>
          </a:p>
          <a:p>
            <a:pPr>
              <a:defRPr/>
            </a:pPr>
            <a:r>
              <a:rPr lang="sl-SI" b="1" dirty="0"/>
              <a:t>Kamnosek				</a:t>
            </a:r>
            <a:r>
              <a:rPr lang="sl-SI" b="1" dirty="0">
                <a:solidFill>
                  <a:srgbClr val="FF0000"/>
                </a:solidFill>
              </a:rPr>
              <a:t>Gastronom hotelir</a:t>
            </a:r>
          </a:p>
          <a:p>
            <a:pPr>
              <a:defRPr/>
            </a:pPr>
            <a:r>
              <a:rPr lang="sl-SI" dirty="0"/>
              <a:t>Izdelovalec kovinskih konstrukcij	Steklar in tehnik steklarstva</a:t>
            </a:r>
          </a:p>
          <a:p>
            <a:pPr>
              <a:defRPr/>
            </a:pPr>
            <a:r>
              <a:rPr lang="sl-SI" b="1" dirty="0"/>
              <a:t>Oblikovalec kovin – orodjar		Tesar</a:t>
            </a:r>
          </a:p>
          <a:p>
            <a:pPr>
              <a:defRPr/>
            </a:pPr>
            <a:r>
              <a:rPr lang="sl-SI" b="1" dirty="0"/>
              <a:t>Elektrikar				</a:t>
            </a:r>
            <a:r>
              <a:rPr lang="sl-SI" dirty="0"/>
              <a:t>Tapetnik</a:t>
            </a:r>
            <a:endParaRPr lang="sl-SI" b="1" dirty="0"/>
          </a:p>
          <a:p>
            <a:pPr>
              <a:defRPr/>
            </a:pPr>
            <a:r>
              <a:rPr lang="sl-SI" b="1" dirty="0" err="1"/>
              <a:t>Avtokaroserist</a:t>
            </a:r>
            <a:r>
              <a:rPr lang="sl-SI" b="1" dirty="0"/>
              <a:t>			</a:t>
            </a:r>
            <a:r>
              <a:rPr lang="sl-SI" dirty="0"/>
              <a:t>Dimnikar</a:t>
            </a:r>
            <a:endParaRPr lang="sl-SI" b="1" dirty="0"/>
          </a:p>
          <a:p>
            <a:pPr>
              <a:defRPr/>
            </a:pPr>
            <a:r>
              <a:rPr lang="sl-SI" b="1" dirty="0"/>
              <a:t>Pek					Gozdar</a:t>
            </a:r>
          </a:p>
          <a:p>
            <a:pPr>
              <a:defRPr/>
            </a:pPr>
            <a:r>
              <a:rPr lang="sl-SI" b="1" dirty="0"/>
              <a:t>Slaščičar				Pečar – pol. </a:t>
            </a:r>
            <a:r>
              <a:rPr lang="sl-SI" b="1" dirty="0" err="1"/>
              <a:t>keram</a:t>
            </a:r>
            <a:r>
              <a:rPr lang="sl-SI" b="1" dirty="0"/>
              <a:t>. oblog</a:t>
            </a:r>
          </a:p>
          <a:p>
            <a:pPr>
              <a:defRPr/>
            </a:pPr>
            <a:r>
              <a:rPr lang="sl-SI" dirty="0"/>
              <a:t>Izvajalec </a:t>
            </a:r>
            <a:r>
              <a:rPr lang="sl-SI" dirty="0" err="1"/>
              <a:t>suhomontažne</a:t>
            </a:r>
            <a:r>
              <a:rPr lang="sl-SI" dirty="0"/>
              <a:t> gradnje </a:t>
            </a:r>
            <a:r>
              <a:rPr lang="sl-SI" b="1" dirty="0"/>
              <a:t>	</a:t>
            </a:r>
            <a:r>
              <a:rPr lang="sl-SI" dirty="0"/>
              <a:t>Slikopleskar-črkoslikar</a:t>
            </a:r>
            <a:endParaRPr lang="sl-SI" b="1" dirty="0"/>
          </a:p>
          <a:p>
            <a:pPr>
              <a:defRPr/>
            </a:pPr>
            <a:r>
              <a:rPr lang="sl-SI" b="1" dirty="0" err="1"/>
              <a:t>Mehatronik</a:t>
            </a:r>
            <a:r>
              <a:rPr lang="sl-SI" b="1" dirty="0"/>
              <a:t> operater	</a:t>
            </a:r>
            <a:r>
              <a:rPr lang="sl-SI" dirty="0"/>
              <a:t> 	</a:t>
            </a:r>
            <a:r>
              <a:rPr lang="sl-SI" b="1" dirty="0"/>
              <a:t>Mesar 	</a:t>
            </a:r>
          </a:p>
          <a:p>
            <a:pPr>
              <a:spcAft>
                <a:spcPts val="0"/>
              </a:spcAft>
              <a:defRPr/>
            </a:pPr>
            <a:r>
              <a:rPr lang="sl-SI" dirty="0"/>
              <a:t>Inštalater strojnih instalacij		</a:t>
            </a:r>
            <a:r>
              <a:rPr lang="sl-SI" b="1" dirty="0"/>
              <a:t>Mizar</a:t>
            </a:r>
          </a:p>
          <a:p>
            <a:pPr>
              <a:defRPr/>
            </a:pPr>
            <a:r>
              <a:rPr lang="sl-SI" b="1" dirty="0"/>
              <a:t>Zidar				Klepar-krovec</a:t>
            </a:r>
          </a:p>
          <a:p>
            <a:pPr>
              <a:spcAft>
                <a:spcPts val="0"/>
              </a:spcAft>
              <a:defRPr/>
            </a:pPr>
            <a:endParaRPr lang="sl-SI" b="1" dirty="0"/>
          </a:p>
          <a:p>
            <a:pPr>
              <a:spcAft>
                <a:spcPts val="0"/>
              </a:spcAft>
              <a:defRPr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09029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479</Words>
  <Application>Microsoft Office PowerPoint</Application>
  <PresentationFormat>Diaprojekcija na zaslonu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Officeova tema</vt:lpstr>
      <vt:lpstr>Dodatne informacije glede vpisa v srednje šole Razpis za vpis v srednje šole in dijaške domove</vt:lpstr>
      <vt:lpstr>Razpis za vpis v srednje šole</vt:lpstr>
      <vt:lpstr>Št. razpisanih mest</vt:lpstr>
      <vt:lpstr>PowerPointova predstavitev</vt:lpstr>
      <vt:lpstr>Razlike v številu razpisanih mest (primerjava z lanskim razpisom)</vt:lpstr>
      <vt:lpstr>NOVOSTI</vt:lpstr>
      <vt:lpstr>INFORMATIVNI DNEVI</vt:lpstr>
      <vt:lpstr>POMEMBNO</vt:lpstr>
      <vt:lpstr>Štipendije za deficitarne poklice – razpis (odprt od 13. 6. do 23. 9. 2022)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Roditeljski sestanek – 9.a in 9.b Razpis za vpis v srednje šole in dijaške domove</dc:title>
  <dc:creator>Ministerstvo za šolstvo</dc:creator>
  <cp:lastModifiedBy>Mateja</cp:lastModifiedBy>
  <cp:revision>84</cp:revision>
  <dcterms:created xsi:type="dcterms:W3CDTF">2014-01-31T08:41:42Z</dcterms:created>
  <dcterms:modified xsi:type="dcterms:W3CDTF">2022-02-03T14:49:41Z</dcterms:modified>
</cp:coreProperties>
</file>