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5" r:id="rId3"/>
    <p:sldId id="278" r:id="rId4"/>
    <p:sldId id="317" r:id="rId5"/>
    <p:sldId id="312" r:id="rId6"/>
    <p:sldId id="310" r:id="rId7"/>
    <p:sldId id="316" r:id="rId8"/>
    <p:sldId id="287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58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sigov.si\usr\F-J\GornikM17\Documents\Moji%20dokumenti%20_%20SS\VPIS%20v%20SS%202023-2024\RAZPIS\NOVINARJI\grafinovinarsk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l-SI" b="1" dirty="0"/>
              <a:t>Delež razpisanih mest za vpis v srednješolske programe </a:t>
            </a:r>
          </a:p>
          <a:p>
            <a:pPr>
              <a:defRPr/>
            </a:pPr>
            <a:r>
              <a:rPr lang="sl-SI" b="1" dirty="0"/>
              <a:t>za šolsko leto 2024/2025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'PODATKI ZA GRAFIKON'!$G$38</c:f>
              <c:strCache>
                <c:ptCount val="1"/>
                <c:pt idx="0">
                  <c:v>2024/2025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C0C-44FC-9F99-7E80C7A85C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C0C-44FC-9F99-7E80C7A85C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C0C-44FC-9F99-7E80C7A85C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C0C-44FC-9F99-7E80C7A85C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'PODATKI ZA GRAFIKON'!$F$39:$F$42</c:f>
              <c:strCache>
                <c:ptCount val="4"/>
                <c:pt idx="0">
                  <c:v>Nižje poklicno izobraževanje</c:v>
                </c:pt>
                <c:pt idx="1">
                  <c:v>Srednje poklicno izobraževanje</c:v>
                </c:pt>
                <c:pt idx="2">
                  <c:v>Srednje strokovno izobraževanje </c:v>
                </c:pt>
                <c:pt idx="3">
                  <c:v>Gimnazije</c:v>
                </c:pt>
              </c:strCache>
            </c:strRef>
          </c:cat>
          <c:val>
            <c:numRef>
              <c:f>'PODATKI ZA GRAFIKON'!$G$39:$G$42</c:f>
              <c:numCache>
                <c:formatCode>General</c:formatCode>
                <c:ptCount val="4"/>
                <c:pt idx="0">
                  <c:v>3.2</c:v>
                </c:pt>
                <c:pt idx="1">
                  <c:v>26.7</c:v>
                </c:pt>
                <c:pt idx="2">
                  <c:v>40.4</c:v>
                </c:pt>
                <c:pt idx="3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0C-44FC-9F99-7E80C7A85CE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l-SI"/>
          </a:p>
        </c:txPr>
      </c:legendEntry>
      <c:layout>
        <c:manualLayout>
          <c:xMode val="edge"/>
          <c:yMode val="edge"/>
          <c:x val="0.699421134621524"/>
          <c:y val="0.36963233300690923"/>
          <c:w val="0.30057886537847595"/>
          <c:h val="0.3589393816922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l-S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l-S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26CFB-81F9-40DA-A4D6-7753C0E65B5C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9897B-4085-4790-81F8-32BB6E4C636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773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029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335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307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161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097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457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09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191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718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348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976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3A45-29D0-47BE-B787-8B0C2483F8FB}" type="datetimeFigureOut">
              <a:rPr lang="sl-SI" smtClean="0"/>
              <a:t>25. 01. 2024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1C47D-9258-4890-BF14-C04ED3C6B9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28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si/teme/vpis-v-srednjo-sol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rips-rs.si/vsi-razpisi/razpis/javni-razpis-za-dodelitev-stipendij-za-deficitarne-poklice-za-solsko-leto-20242025-351-j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b="1" u="sng" dirty="0"/>
              <a:t>Dodatne informacije glede vpisa v srednje šole</a:t>
            </a:r>
            <a:br>
              <a:rPr lang="sl-SI" b="1" u="sng" dirty="0"/>
            </a:br>
            <a:r>
              <a:rPr lang="sl-SI" sz="3100" b="1" dirty="0"/>
              <a:t>Razpis za vpis v srednje šole in dijaške domove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				29. 1. 2024</a:t>
            </a:r>
          </a:p>
        </p:txBody>
      </p:sp>
    </p:spTree>
    <p:extLst>
      <p:ext uri="{BB962C8B-B14F-4D97-AF65-F5344CB8AC3E}">
        <p14:creationId xmlns:p14="http://schemas.microsoft.com/office/powerpoint/2010/main" val="303637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8E3E09-DE36-49D4-823C-DD50228C1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Razpis za vpis v srednje šole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A877294-46AE-442F-9380-29D52F81F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hlinkClick r:id="rId2"/>
              </a:rPr>
              <a:t>https://www.gov.si/teme/vpis-v-srednjo-solo/</a:t>
            </a:r>
            <a:endParaRPr lang="sl-SI" dirty="0"/>
          </a:p>
          <a:p>
            <a:endParaRPr lang="sl-SI" dirty="0"/>
          </a:p>
          <a:p>
            <a:pPr marL="0" indent="0">
              <a:buNone/>
            </a:pPr>
            <a:r>
              <a:rPr lang="sl-SI" dirty="0"/>
              <a:t>Zlasti pomembna </a:t>
            </a:r>
            <a:r>
              <a:rPr lang="sl-SI" u="sng" dirty="0"/>
              <a:t>Priloga I </a:t>
            </a:r>
            <a:r>
              <a:rPr lang="sl-SI" dirty="0"/>
              <a:t>(med drugim datumi preizkusov nadarjenosti in pripomočki, ki jih morajo imeti s sabo) in </a:t>
            </a:r>
            <a:r>
              <a:rPr lang="sl-SI" u="sng" dirty="0"/>
              <a:t>Priloga V</a:t>
            </a:r>
            <a:r>
              <a:rPr lang="sl-SI" dirty="0"/>
              <a:t> (za gimnazijce)</a:t>
            </a:r>
          </a:p>
        </p:txBody>
      </p:sp>
    </p:spTree>
    <p:extLst>
      <p:ext uri="{BB962C8B-B14F-4D97-AF65-F5344CB8AC3E}">
        <p14:creationId xmlns:p14="http://schemas.microsoft.com/office/powerpoint/2010/main" val="365583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Št. razpisanih mest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000" dirty="0"/>
              <a:t>Št. devetošolcev v osrednjeslovenski regiji v letošnjem šol. letu: </a:t>
            </a:r>
            <a:r>
              <a:rPr lang="sl-SI" sz="4000" b="1" u="sng" dirty="0"/>
              <a:t>6016</a:t>
            </a:r>
            <a:r>
              <a:rPr lang="sl-SI" sz="4000" dirty="0"/>
              <a:t> (lani 6036) – 20 manj</a:t>
            </a:r>
          </a:p>
          <a:p>
            <a:r>
              <a:rPr lang="sl-SI" sz="4000" dirty="0"/>
              <a:t>Št. razpisanih mest v osrednjeslovenski regiji za naslednje šolsko leto: </a:t>
            </a:r>
            <a:r>
              <a:rPr lang="sl-SI" sz="4000" b="1" u="sng" dirty="0"/>
              <a:t>6984</a:t>
            </a:r>
            <a:r>
              <a:rPr lang="sl-SI" sz="4000" dirty="0"/>
              <a:t> (lani 6778)</a:t>
            </a:r>
          </a:p>
        </p:txBody>
      </p:sp>
    </p:spTree>
    <p:extLst>
      <p:ext uri="{BB962C8B-B14F-4D97-AF65-F5344CB8AC3E}">
        <p14:creationId xmlns:p14="http://schemas.microsoft.com/office/powerpoint/2010/main" val="353043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on 3">
            <a:extLst>
              <a:ext uri="{FF2B5EF4-FFF2-40B4-BE49-F238E27FC236}">
                <a16:creationId xmlns:a16="http://schemas.microsoft.com/office/drawing/2014/main" id="{7DC63E47-1254-4144-BE38-A89FBE0F1F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4133"/>
              </p:ext>
            </p:extLst>
          </p:nvPr>
        </p:nvGraphicFramePr>
        <p:xfrm>
          <a:off x="251521" y="260648"/>
          <a:ext cx="8424936" cy="6408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428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Razlike v številu razpisanih mest (primerjava z lanskim razpisom)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/>
              <a:t>VEČ MEST v LJ (po en oddelek več):</a:t>
            </a:r>
          </a:p>
          <a:p>
            <a:pPr>
              <a:buFontTx/>
              <a:buChar char="-"/>
            </a:pPr>
            <a:r>
              <a:rPr lang="sl-SI" dirty="0"/>
              <a:t>SIC LJ – orodjar</a:t>
            </a:r>
          </a:p>
          <a:p>
            <a:pPr>
              <a:buFontTx/>
              <a:buChar char="-"/>
            </a:pPr>
            <a:r>
              <a:rPr lang="sl-SI" dirty="0"/>
              <a:t>SIC LJ – ustvarjalec modnih oblačil</a:t>
            </a:r>
          </a:p>
          <a:p>
            <a:pPr>
              <a:buFontTx/>
              <a:buChar char="-"/>
            </a:pPr>
            <a:r>
              <a:rPr lang="sl-SI" dirty="0"/>
              <a:t>Srednja trgovska in </a:t>
            </a:r>
            <a:r>
              <a:rPr lang="sl-SI" dirty="0" err="1"/>
              <a:t>aranžerska</a:t>
            </a:r>
            <a:r>
              <a:rPr lang="sl-SI" dirty="0"/>
              <a:t> šola – prodajalec</a:t>
            </a:r>
          </a:p>
          <a:p>
            <a:pPr>
              <a:buFontTx/>
              <a:buChar char="-"/>
            </a:pPr>
            <a:r>
              <a:rPr lang="sl-SI" dirty="0"/>
              <a:t>Srednja trgovska in </a:t>
            </a:r>
            <a:r>
              <a:rPr lang="sl-SI" dirty="0" err="1"/>
              <a:t>aranžerska</a:t>
            </a:r>
            <a:r>
              <a:rPr lang="sl-SI" dirty="0"/>
              <a:t> šola – </a:t>
            </a:r>
            <a:r>
              <a:rPr lang="sl-SI" dirty="0" err="1"/>
              <a:t>aranžerski</a:t>
            </a:r>
            <a:r>
              <a:rPr lang="sl-SI" dirty="0"/>
              <a:t> t.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NOV PROGRAM V LJ:</a:t>
            </a:r>
          </a:p>
          <a:p>
            <a:pPr marL="0" indent="0">
              <a:buNone/>
            </a:pPr>
            <a:r>
              <a:rPr lang="sl-SI" dirty="0"/>
              <a:t>- Gimnazija na Srednji zdravstveni šoli (ob pogoju, da bo do 2. 4. vpisanih vsaj 20 kandidatov)</a:t>
            </a:r>
          </a:p>
        </p:txBody>
      </p:sp>
    </p:spTree>
    <p:extLst>
      <p:ext uri="{BB962C8B-B14F-4D97-AF65-F5344CB8AC3E}">
        <p14:creationId xmlns:p14="http://schemas.microsoft.com/office/powerpoint/2010/main" val="3125225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NOVOSTI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Prijavnico za vpis v dijaški dom se pošlje do 2. aprila, prenos možen do 3. julija. Do 3. julija se lahko vpišejo v DD dijaki, ki so sprejeti na drugo SŠ, kot so se sprva vpisali, in zaradi tega razloga potrebujejo DD. </a:t>
            </a:r>
          </a:p>
        </p:txBody>
      </p:sp>
    </p:spTree>
    <p:extLst>
      <p:ext uri="{BB962C8B-B14F-4D97-AF65-F5344CB8AC3E}">
        <p14:creationId xmlns:p14="http://schemas.microsoft.com/office/powerpoint/2010/main" val="390632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AA376E-C2CE-4E7D-B021-075AE5C2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Štipendije za deficitarne poklice – razpis (odprt od 1. 8. do 30. 9. 2024)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06AD0BE-9F45-4BDC-A141-A631418BA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l-SI" dirty="0"/>
              <a:t>Nabor poklicev:</a:t>
            </a:r>
          </a:p>
          <a:p>
            <a:pPr marL="0" indent="0">
              <a:buNone/>
            </a:pPr>
            <a:endParaRPr lang="sl-SI" dirty="0"/>
          </a:p>
          <a:p>
            <a:pPr>
              <a:defRPr/>
            </a:pPr>
            <a:r>
              <a:rPr lang="sl-SI" b="1" dirty="0"/>
              <a:t>Kamnosek</a:t>
            </a:r>
            <a:r>
              <a:rPr lang="sl-SI" b="1" dirty="0">
                <a:solidFill>
                  <a:srgbClr val="FF0000"/>
                </a:solidFill>
              </a:rPr>
              <a:t>				</a:t>
            </a:r>
            <a:r>
              <a:rPr lang="sl-SI" b="1" dirty="0"/>
              <a:t>Gastronom hotelir</a:t>
            </a:r>
          </a:p>
          <a:p>
            <a:pPr>
              <a:defRPr/>
            </a:pPr>
            <a:r>
              <a:rPr lang="sl-SI" dirty="0"/>
              <a:t>Izdelovalec kovinskih konstrukcij</a:t>
            </a:r>
            <a:r>
              <a:rPr lang="sl-SI" dirty="0">
                <a:solidFill>
                  <a:srgbClr val="FF0000"/>
                </a:solidFill>
              </a:rPr>
              <a:t>	</a:t>
            </a:r>
            <a:r>
              <a:rPr lang="sl-SI" dirty="0"/>
              <a:t>Steklar in tehnik steklarstva</a:t>
            </a:r>
          </a:p>
          <a:p>
            <a:pPr>
              <a:defRPr/>
            </a:pPr>
            <a:r>
              <a:rPr lang="sl-SI" b="1" dirty="0"/>
              <a:t>Oblikovalec kovin – orodjar	</a:t>
            </a:r>
            <a:r>
              <a:rPr lang="sl-SI" b="1" dirty="0">
                <a:solidFill>
                  <a:srgbClr val="FF0000"/>
                </a:solidFill>
              </a:rPr>
              <a:t>	</a:t>
            </a:r>
            <a:r>
              <a:rPr lang="sl-SI" b="1" dirty="0"/>
              <a:t>Tesar</a:t>
            </a:r>
          </a:p>
          <a:p>
            <a:pPr>
              <a:defRPr/>
            </a:pPr>
            <a:r>
              <a:rPr lang="sl-SI" dirty="0"/>
              <a:t>Tapetnik				</a:t>
            </a:r>
            <a:r>
              <a:rPr lang="sl-SI" b="1" dirty="0" err="1"/>
              <a:t>Avtokaroserist</a:t>
            </a:r>
            <a:r>
              <a:rPr lang="sl-SI" b="1" dirty="0">
                <a:solidFill>
                  <a:srgbClr val="FF0000"/>
                </a:solidFill>
              </a:rPr>
              <a:t>	</a:t>
            </a:r>
          </a:p>
          <a:p>
            <a:pPr>
              <a:defRPr/>
            </a:pPr>
            <a:r>
              <a:rPr lang="sl-SI" dirty="0"/>
              <a:t>Dimnikar				</a:t>
            </a:r>
            <a:r>
              <a:rPr lang="sl-SI" b="1" dirty="0"/>
              <a:t>Pek	</a:t>
            </a:r>
            <a:r>
              <a:rPr lang="sl-SI" b="1" dirty="0">
                <a:solidFill>
                  <a:srgbClr val="FF0000"/>
                </a:solidFill>
              </a:rPr>
              <a:t>	</a:t>
            </a:r>
          </a:p>
          <a:p>
            <a:pPr>
              <a:defRPr/>
            </a:pPr>
            <a:r>
              <a:rPr lang="sl-SI" b="1" dirty="0"/>
              <a:t>Gozdar				Slaščičar	</a:t>
            </a:r>
            <a:r>
              <a:rPr lang="sl-SI" b="1" dirty="0">
                <a:solidFill>
                  <a:srgbClr val="FF0000"/>
                </a:solidFill>
              </a:rPr>
              <a:t>	</a:t>
            </a:r>
          </a:p>
          <a:p>
            <a:pPr>
              <a:defRPr/>
            </a:pPr>
            <a:r>
              <a:rPr lang="sl-SI" b="1" dirty="0"/>
              <a:t>Pečar – pol. </a:t>
            </a:r>
            <a:r>
              <a:rPr lang="sl-SI" b="1" dirty="0" err="1"/>
              <a:t>keram</a:t>
            </a:r>
            <a:r>
              <a:rPr lang="sl-SI" b="1" dirty="0"/>
              <a:t>. oblog		</a:t>
            </a:r>
            <a:r>
              <a:rPr lang="sl-SI" dirty="0"/>
              <a:t>Izvajalec </a:t>
            </a:r>
            <a:r>
              <a:rPr lang="sl-SI" dirty="0" err="1"/>
              <a:t>suhomont</a:t>
            </a:r>
            <a:r>
              <a:rPr lang="sl-SI" dirty="0"/>
              <a:t>. gradnje Slikopleskar-črkoslikar</a:t>
            </a:r>
            <a:r>
              <a:rPr lang="sl-SI" b="1" dirty="0">
                <a:solidFill>
                  <a:srgbClr val="FF0000"/>
                </a:solidFill>
              </a:rPr>
              <a:t>	</a:t>
            </a:r>
            <a:r>
              <a:rPr lang="sl-SI" dirty="0">
                <a:solidFill>
                  <a:srgbClr val="FF0000"/>
                </a:solidFill>
              </a:rPr>
              <a:t> 		</a:t>
            </a:r>
            <a:r>
              <a:rPr lang="sl-SI" b="1" dirty="0"/>
              <a:t>Mesar </a:t>
            </a:r>
            <a:r>
              <a:rPr lang="sl-SI" b="1" dirty="0">
                <a:solidFill>
                  <a:srgbClr val="FF0000"/>
                </a:solidFill>
              </a:rPr>
              <a:t>	</a:t>
            </a:r>
          </a:p>
          <a:p>
            <a:pPr>
              <a:spcAft>
                <a:spcPts val="0"/>
              </a:spcAft>
              <a:defRPr/>
            </a:pPr>
            <a:r>
              <a:rPr lang="sl-SI" dirty="0"/>
              <a:t>Inštalater strojnih instalacij</a:t>
            </a:r>
            <a:r>
              <a:rPr lang="sl-SI" dirty="0">
                <a:solidFill>
                  <a:srgbClr val="FF0000"/>
                </a:solidFill>
              </a:rPr>
              <a:t>		</a:t>
            </a:r>
            <a:r>
              <a:rPr lang="sl-SI" b="1" dirty="0"/>
              <a:t>Mizar</a:t>
            </a:r>
          </a:p>
          <a:p>
            <a:pPr>
              <a:defRPr/>
            </a:pPr>
            <a:r>
              <a:rPr lang="sl-SI" b="1" dirty="0"/>
              <a:t>Zidar</a:t>
            </a:r>
            <a:r>
              <a:rPr lang="sl-SI" b="1" dirty="0">
                <a:solidFill>
                  <a:srgbClr val="FF0000"/>
                </a:solidFill>
              </a:rPr>
              <a:t>					</a:t>
            </a:r>
            <a:r>
              <a:rPr lang="sl-SI" b="1" dirty="0"/>
              <a:t>Klepar-krovec</a:t>
            </a:r>
          </a:p>
          <a:p>
            <a:pPr marL="0" indent="0">
              <a:buNone/>
              <a:defRPr/>
            </a:pPr>
            <a:endParaRPr lang="sl-SI" b="1" dirty="0"/>
          </a:p>
          <a:p>
            <a:pPr marL="0" indent="0">
              <a:buNone/>
              <a:defRPr/>
            </a:pPr>
            <a:r>
              <a:rPr lang="sl-SI" dirty="0"/>
              <a:t>Povezava do razpisa: </a:t>
            </a:r>
            <a:r>
              <a:rPr lang="sl-SI" dirty="0">
                <a:hlinkClick r:id="rId2"/>
              </a:rPr>
              <a:t>https://www.srips-rs.si/vsi-razpisi/razpis/javni-razpis-za-dodelitev-stipendij-za-deficitarne-poklice-za-solsko-leto-20242025-351-jr</a:t>
            </a:r>
            <a:r>
              <a:rPr lang="sl-SI" dirty="0"/>
              <a:t> </a:t>
            </a:r>
          </a:p>
          <a:p>
            <a:pPr marL="0" indent="0">
              <a:buNone/>
              <a:defRPr/>
            </a:pPr>
            <a:endParaRPr lang="sl-SI" dirty="0"/>
          </a:p>
          <a:p>
            <a:pPr marL="0" indent="0">
              <a:buNone/>
              <a:defRPr/>
            </a:pPr>
            <a:endParaRPr lang="sl-SI" b="1" dirty="0"/>
          </a:p>
          <a:p>
            <a:pPr>
              <a:spcAft>
                <a:spcPts val="0"/>
              </a:spcAft>
              <a:defRPr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0902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dirty="0"/>
              <a:t>Vprašanja za informativne dneve: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7931150" cy="5256213"/>
          </a:xfrm>
        </p:spPr>
        <p:txBody>
          <a:bodyPr>
            <a:normAutofit fontScale="85000" lnSpcReduction="10000"/>
          </a:bodyPr>
          <a:lstStyle/>
          <a:p>
            <a:r>
              <a:rPr lang="sl-SI" altLang="sl-SI" sz="2000" dirty="0">
                <a:effectLst/>
              </a:rPr>
              <a:t>Vključenost šole v mednarodne projekte in programe mobilnosti za dijake.</a:t>
            </a:r>
          </a:p>
          <a:p>
            <a:r>
              <a:rPr lang="sl-SI" altLang="sl-SI" sz="2000" dirty="0">
                <a:effectLst/>
              </a:rPr>
              <a:t>Možnosti glede izbirnosti predmetov</a:t>
            </a:r>
            <a:r>
              <a:rPr lang="sl-SI" altLang="sl-SI" sz="2000" dirty="0"/>
              <a:t>, prilagodljivost glede trga dela.</a:t>
            </a:r>
            <a:endParaRPr lang="sl-SI" altLang="sl-SI" sz="2000" dirty="0">
              <a:effectLst/>
            </a:endParaRPr>
          </a:p>
          <a:p>
            <a:r>
              <a:rPr lang="sl-SI" altLang="sl-SI" sz="2000" dirty="0">
                <a:effectLst/>
              </a:rPr>
              <a:t>Povezovanje  šole s podjetji. </a:t>
            </a:r>
          </a:p>
          <a:p>
            <a:r>
              <a:rPr lang="sl-SI" altLang="sl-SI" sz="2000" dirty="0">
                <a:effectLst/>
              </a:rPr>
              <a:t>Organiziranost prakse. </a:t>
            </a:r>
          </a:p>
          <a:p>
            <a:r>
              <a:rPr lang="sl-SI" altLang="sl-SI" sz="2000" dirty="0">
                <a:effectLst/>
              </a:rPr>
              <a:t>Kariere bivših dijakov, koliko jih je nadaljevalo šolanje in kje, koliko jih je našlo zaposlitev, ipd.</a:t>
            </a:r>
          </a:p>
          <a:p>
            <a:r>
              <a:rPr lang="sl-SI" altLang="sl-SI" sz="2000" dirty="0">
                <a:effectLst/>
              </a:rPr>
              <a:t>Dosežki dijakov na tekmovanjih. </a:t>
            </a:r>
          </a:p>
          <a:p>
            <a:r>
              <a:rPr lang="sl-SI" altLang="sl-SI" sz="2000" dirty="0">
                <a:effectLst/>
              </a:rPr>
              <a:t>Raziskovalne naloge, uspeh na maturi.</a:t>
            </a:r>
          </a:p>
          <a:p>
            <a:r>
              <a:rPr lang="sl-SI" altLang="sl-SI" sz="2000" dirty="0">
                <a:effectLst/>
              </a:rPr>
              <a:t>Poudarek na vrednotah, vzgoji, osebnostni rasti dijakov.</a:t>
            </a:r>
          </a:p>
          <a:p>
            <a:r>
              <a:rPr lang="sl-SI" altLang="sl-SI" sz="2000" dirty="0">
                <a:effectLst/>
              </a:rPr>
              <a:t>Disciplina (pogostost prestopkov)</a:t>
            </a:r>
          </a:p>
          <a:p>
            <a:r>
              <a:rPr lang="sl-SI" altLang="sl-SI" sz="2000" dirty="0">
                <a:effectLst/>
              </a:rPr>
              <a:t>S kakšnim uspehom se vključujejo, kako zaključujejo (osip).  </a:t>
            </a:r>
          </a:p>
          <a:p>
            <a:r>
              <a:rPr lang="sl-SI" altLang="sl-SI" sz="2000" dirty="0"/>
              <a:t>Kateri šolski predmeti iz OŠ so pomembni v izbrani SŠ.</a:t>
            </a:r>
          </a:p>
          <a:p>
            <a:r>
              <a:rPr lang="sl-SI" altLang="sl-SI" sz="2000" dirty="0"/>
              <a:t>Strokovne šole: posebne spodbude za nadarjene učence?</a:t>
            </a:r>
          </a:p>
          <a:p>
            <a:r>
              <a:rPr lang="sl-SI" altLang="sl-SI" sz="2000" dirty="0">
                <a:effectLst/>
              </a:rPr>
              <a:t>Peti predmet na poklicni maturi – ali omogočijo priprave? (pozor – opravljen peti predmet NI enako splošni maturi)</a:t>
            </a:r>
          </a:p>
          <a:p>
            <a:r>
              <a:rPr lang="sl-SI" altLang="sl-SI" sz="2000" dirty="0"/>
              <a:t>Vpis dijakov srednjih strokovnih in tehniških šol – na katere univerzitetne študijske programe prve stopnje in enovite magistrske programe druge stopnje lahko? </a:t>
            </a:r>
          </a:p>
          <a:p>
            <a:r>
              <a:rPr lang="sl-SI" altLang="sl-SI" sz="2000" dirty="0">
                <a:effectLst/>
              </a:rPr>
              <a:t>Prehrana, pouk dopoldan/popoldan, telovadnica, </a:t>
            </a:r>
            <a:r>
              <a:rPr lang="sl-SI" altLang="sl-SI" sz="2000" dirty="0"/>
              <a:t>zamude vozačev</a:t>
            </a:r>
            <a:r>
              <a:rPr lang="sl-SI" altLang="sl-SI" sz="2000" dirty="0">
                <a:effectLst/>
              </a:rPr>
              <a:t>?</a:t>
            </a:r>
          </a:p>
          <a:p>
            <a:endParaRPr lang="sl-SI" altLang="sl-SI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430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536</Words>
  <Application>Microsoft Office PowerPoint</Application>
  <PresentationFormat>Diaprojekcija na zaslonu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Dodatne informacije glede vpisa v srednje šole Razpis za vpis v srednje šole in dijaške domove</vt:lpstr>
      <vt:lpstr>Razpis za vpis v srednje šole</vt:lpstr>
      <vt:lpstr>Št. razpisanih mest</vt:lpstr>
      <vt:lpstr>PowerPointova predstavitev</vt:lpstr>
      <vt:lpstr>Razlike v številu razpisanih mest (primerjava z lanskim razpisom)</vt:lpstr>
      <vt:lpstr>NOVOSTI</vt:lpstr>
      <vt:lpstr>Štipendije za deficitarne poklice – razpis (odprt od 1. 8. do 30. 9. 2024)</vt:lpstr>
      <vt:lpstr>Vprašanja za informativne dneve: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Roditeljski sestanek – 9.a in 9.b Razpis za vpis v srednje šole in dijaške domove</dc:title>
  <dc:creator>Ministerstvo za šolstvo</dc:creator>
  <cp:lastModifiedBy>Mateja</cp:lastModifiedBy>
  <cp:revision>96</cp:revision>
  <dcterms:created xsi:type="dcterms:W3CDTF">2014-01-31T08:41:42Z</dcterms:created>
  <dcterms:modified xsi:type="dcterms:W3CDTF">2024-01-25T13:37:42Z</dcterms:modified>
</cp:coreProperties>
</file>